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270" r:id="rId4"/>
    <p:sldId id="271" r:id="rId5"/>
    <p:sldId id="273" r:id="rId6"/>
    <p:sldId id="272" r:id="rId7"/>
    <p:sldId id="274" r:id="rId8"/>
    <p:sldId id="287" r:id="rId9"/>
    <p:sldId id="289" r:id="rId10"/>
    <p:sldId id="290" r:id="rId11"/>
    <p:sldId id="275" r:id="rId12"/>
    <p:sldId id="277" r:id="rId13"/>
    <p:sldId id="291" r:id="rId14"/>
    <p:sldId id="276" r:id="rId15"/>
    <p:sldId id="292" r:id="rId16"/>
    <p:sldId id="293" r:id="rId17"/>
    <p:sldId id="278" r:id="rId18"/>
    <p:sldId id="279" r:id="rId19"/>
    <p:sldId id="280" r:id="rId20"/>
    <p:sldId id="294" r:id="rId21"/>
    <p:sldId id="295" r:id="rId22"/>
    <p:sldId id="282" r:id="rId23"/>
    <p:sldId id="281" r:id="rId24"/>
    <p:sldId id="284" r:id="rId25"/>
    <p:sldId id="285" r:id="rId26"/>
    <p:sldId id="258" r:id="rId27"/>
    <p:sldId id="288" r:id="rId28"/>
  </p:sldIdLst>
  <p:sldSz cx="12192000" cy="6858000"/>
  <p:notesSz cx="6858000" cy="9144000"/>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06" autoAdjust="0"/>
    <p:restoredTop sz="94660"/>
  </p:normalViewPr>
  <p:slideViewPr>
    <p:cSldViewPr snapToGrid="0">
      <p:cViewPr varScale="1">
        <p:scale>
          <a:sx n="74" d="100"/>
          <a:sy n="74" d="100"/>
        </p:scale>
        <p:origin x="58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a-I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a-IR"/>
          </a:p>
        </p:txBody>
      </p:sp>
      <p:sp>
        <p:nvSpPr>
          <p:cNvPr id="4" name="Date Placeholder 3"/>
          <p:cNvSpPr>
            <a:spLocks noGrp="1"/>
          </p:cNvSpPr>
          <p:nvPr>
            <p:ph type="dt" sz="half" idx="10"/>
          </p:nvPr>
        </p:nvSpPr>
        <p:spPr/>
        <p:txBody>
          <a:bodyPr/>
          <a:lstStyle/>
          <a:p>
            <a:fld id="{1CD5DED2-D519-42B7-8AF9-ECD6C562F179}" type="datetimeFigureOut">
              <a:rPr lang="fa-IR" smtClean="0"/>
              <a:t>07/05/1446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3E90BEDE-889C-448E-9860-5596F2A96076}" type="slidenum">
              <a:rPr lang="fa-IR" smtClean="0"/>
              <a:t>‹#›</a:t>
            </a:fld>
            <a:endParaRPr lang="fa-IR"/>
          </a:p>
        </p:txBody>
      </p:sp>
    </p:spTree>
    <p:extLst>
      <p:ext uri="{BB962C8B-B14F-4D97-AF65-F5344CB8AC3E}">
        <p14:creationId xmlns:p14="http://schemas.microsoft.com/office/powerpoint/2010/main" val="1283575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10"/>
          </p:nvPr>
        </p:nvSpPr>
        <p:spPr/>
        <p:txBody>
          <a:bodyPr/>
          <a:lstStyle/>
          <a:p>
            <a:fld id="{1CD5DED2-D519-42B7-8AF9-ECD6C562F179}" type="datetimeFigureOut">
              <a:rPr lang="fa-IR" smtClean="0"/>
              <a:t>07/05/1446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3E90BEDE-889C-448E-9860-5596F2A96076}" type="slidenum">
              <a:rPr lang="fa-IR" smtClean="0"/>
              <a:t>‹#›</a:t>
            </a:fld>
            <a:endParaRPr lang="fa-IR"/>
          </a:p>
        </p:txBody>
      </p:sp>
    </p:spTree>
    <p:extLst>
      <p:ext uri="{BB962C8B-B14F-4D97-AF65-F5344CB8AC3E}">
        <p14:creationId xmlns:p14="http://schemas.microsoft.com/office/powerpoint/2010/main" val="47116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a-I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10"/>
          </p:nvPr>
        </p:nvSpPr>
        <p:spPr/>
        <p:txBody>
          <a:bodyPr/>
          <a:lstStyle/>
          <a:p>
            <a:fld id="{1CD5DED2-D519-42B7-8AF9-ECD6C562F179}" type="datetimeFigureOut">
              <a:rPr lang="fa-IR" smtClean="0"/>
              <a:t>07/05/1446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3E90BEDE-889C-448E-9860-5596F2A96076}" type="slidenum">
              <a:rPr lang="fa-IR" smtClean="0"/>
              <a:t>‹#›</a:t>
            </a:fld>
            <a:endParaRPr lang="fa-IR"/>
          </a:p>
        </p:txBody>
      </p:sp>
    </p:spTree>
    <p:extLst>
      <p:ext uri="{BB962C8B-B14F-4D97-AF65-F5344CB8AC3E}">
        <p14:creationId xmlns:p14="http://schemas.microsoft.com/office/powerpoint/2010/main" val="1560632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10"/>
          </p:nvPr>
        </p:nvSpPr>
        <p:spPr/>
        <p:txBody>
          <a:bodyPr/>
          <a:lstStyle/>
          <a:p>
            <a:fld id="{1CD5DED2-D519-42B7-8AF9-ECD6C562F179}" type="datetimeFigureOut">
              <a:rPr lang="fa-IR" smtClean="0"/>
              <a:t>07/05/1446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3E90BEDE-889C-448E-9860-5596F2A96076}" type="slidenum">
              <a:rPr lang="fa-IR" smtClean="0"/>
              <a:t>‹#›</a:t>
            </a:fld>
            <a:endParaRPr lang="fa-IR"/>
          </a:p>
        </p:txBody>
      </p:sp>
    </p:spTree>
    <p:extLst>
      <p:ext uri="{BB962C8B-B14F-4D97-AF65-F5344CB8AC3E}">
        <p14:creationId xmlns:p14="http://schemas.microsoft.com/office/powerpoint/2010/main" val="422735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a-I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CD5DED2-D519-42B7-8AF9-ECD6C562F179}" type="datetimeFigureOut">
              <a:rPr lang="fa-IR" smtClean="0"/>
              <a:t>07/05/1446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3E90BEDE-889C-448E-9860-5596F2A96076}" type="slidenum">
              <a:rPr lang="fa-IR" smtClean="0"/>
              <a:t>‹#›</a:t>
            </a:fld>
            <a:endParaRPr lang="fa-IR"/>
          </a:p>
        </p:txBody>
      </p:sp>
    </p:spTree>
    <p:extLst>
      <p:ext uri="{BB962C8B-B14F-4D97-AF65-F5344CB8AC3E}">
        <p14:creationId xmlns:p14="http://schemas.microsoft.com/office/powerpoint/2010/main" val="1770086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5" name="Date Placeholder 4"/>
          <p:cNvSpPr>
            <a:spLocks noGrp="1"/>
          </p:cNvSpPr>
          <p:nvPr>
            <p:ph type="dt" sz="half" idx="10"/>
          </p:nvPr>
        </p:nvSpPr>
        <p:spPr/>
        <p:txBody>
          <a:bodyPr/>
          <a:lstStyle/>
          <a:p>
            <a:fld id="{1CD5DED2-D519-42B7-8AF9-ECD6C562F179}" type="datetimeFigureOut">
              <a:rPr lang="fa-IR" smtClean="0"/>
              <a:t>07/05/1446</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3E90BEDE-889C-448E-9860-5596F2A96076}" type="slidenum">
              <a:rPr lang="fa-IR" smtClean="0"/>
              <a:t>‹#›</a:t>
            </a:fld>
            <a:endParaRPr lang="fa-IR"/>
          </a:p>
        </p:txBody>
      </p:sp>
    </p:spTree>
    <p:extLst>
      <p:ext uri="{BB962C8B-B14F-4D97-AF65-F5344CB8AC3E}">
        <p14:creationId xmlns:p14="http://schemas.microsoft.com/office/powerpoint/2010/main" val="1660976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a-I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7" name="Date Placeholder 6"/>
          <p:cNvSpPr>
            <a:spLocks noGrp="1"/>
          </p:cNvSpPr>
          <p:nvPr>
            <p:ph type="dt" sz="half" idx="10"/>
          </p:nvPr>
        </p:nvSpPr>
        <p:spPr/>
        <p:txBody>
          <a:bodyPr/>
          <a:lstStyle/>
          <a:p>
            <a:fld id="{1CD5DED2-D519-42B7-8AF9-ECD6C562F179}" type="datetimeFigureOut">
              <a:rPr lang="fa-IR" smtClean="0"/>
              <a:t>07/05/1446</a:t>
            </a:fld>
            <a:endParaRPr lang="fa-IR"/>
          </a:p>
        </p:txBody>
      </p:sp>
      <p:sp>
        <p:nvSpPr>
          <p:cNvPr id="8" name="Footer Placeholder 7"/>
          <p:cNvSpPr>
            <a:spLocks noGrp="1"/>
          </p:cNvSpPr>
          <p:nvPr>
            <p:ph type="ftr" sz="quarter" idx="11"/>
          </p:nvPr>
        </p:nvSpPr>
        <p:spPr/>
        <p:txBody>
          <a:bodyPr/>
          <a:lstStyle/>
          <a:p>
            <a:endParaRPr lang="fa-IR"/>
          </a:p>
        </p:txBody>
      </p:sp>
      <p:sp>
        <p:nvSpPr>
          <p:cNvPr id="9" name="Slide Number Placeholder 8"/>
          <p:cNvSpPr>
            <a:spLocks noGrp="1"/>
          </p:cNvSpPr>
          <p:nvPr>
            <p:ph type="sldNum" sz="quarter" idx="12"/>
          </p:nvPr>
        </p:nvSpPr>
        <p:spPr/>
        <p:txBody>
          <a:bodyPr/>
          <a:lstStyle/>
          <a:p>
            <a:fld id="{3E90BEDE-889C-448E-9860-5596F2A96076}" type="slidenum">
              <a:rPr lang="fa-IR" smtClean="0"/>
              <a:t>‹#›</a:t>
            </a:fld>
            <a:endParaRPr lang="fa-IR"/>
          </a:p>
        </p:txBody>
      </p:sp>
    </p:spTree>
    <p:extLst>
      <p:ext uri="{BB962C8B-B14F-4D97-AF65-F5344CB8AC3E}">
        <p14:creationId xmlns:p14="http://schemas.microsoft.com/office/powerpoint/2010/main" val="3706764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Date Placeholder 2"/>
          <p:cNvSpPr>
            <a:spLocks noGrp="1"/>
          </p:cNvSpPr>
          <p:nvPr>
            <p:ph type="dt" sz="half" idx="10"/>
          </p:nvPr>
        </p:nvSpPr>
        <p:spPr/>
        <p:txBody>
          <a:bodyPr/>
          <a:lstStyle/>
          <a:p>
            <a:fld id="{1CD5DED2-D519-42B7-8AF9-ECD6C562F179}" type="datetimeFigureOut">
              <a:rPr lang="fa-IR" smtClean="0"/>
              <a:t>07/05/1446</a:t>
            </a:fld>
            <a:endParaRPr lang="fa-IR"/>
          </a:p>
        </p:txBody>
      </p:sp>
      <p:sp>
        <p:nvSpPr>
          <p:cNvPr id="4" name="Footer Placeholder 3"/>
          <p:cNvSpPr>
            <a:spLocks noGrp="1"/>
          </p:cNvSpPr>
          <p:nvPr>
            <p:ph type="ftr" sz="quarter" idx="11"/>
          </p:nvPr>
        </p:nvSpPr>
        <p:spPr/>
        <p:txBody>
          <a:bodyPr/>
          <a:lstStyle/>
          <a:p>
            <a:endParaRPr lang="fa-IR"/>
          </a:p>
        </p:txBody>
      </p:sp>
      <p:sp>
        <p:nvSpPr>
          <p:cNvPr id="5" name="Slide Number Placeholder 4"/>
          <p:cNvSpPr>
            <a:spLocks noGrp="1"/>
          </p:cNvSpPr>
          <p:nvPr>
            <p:ph type="sldNum" sz="quarter" idx="12"/>
          </p:nvPr>
        </p:nvSpPr>
        <p:spPr/>
        <p:txBody>
          <a:bodyPr/>
          <a:lstStyle/>
          <a:p>
            <a:fld id="{3E90BEDE-889C-448E-9860-5596F2A96076}" type="slidenum">
              <a:rPr lang="fa-IR" smtClean="0"/>
              <a:t>‹#›</a:t>
            </a:fld>
            <a:endParaRPr lang="fa-IR"/>
          </a:p>
        </p:txBody>
      </p:sp>
    </p:spTree>
    <p:extLst>
      <p:ext uri="{BB962C8B-B14F-4D97-AF65-F5344CB8AC3E}">
        <p14:creationId xmlns:p14="http://schemas.microsoft.com/office/powerpoint/2010/main" val="1469650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D5DED2-D519-42B7-8AF9-ECD6C562F179}" type="datetimeFigureOut">
              <a:rPr lang="fa-IR" smtClean="0"/>
              <a:t>07/05/1446</a:t>
            </a:fld>
            <a:endParaRPr lang="fa-IR"/>
          </a:p>
        </p:txBody>
      </p:sp>
      <p:sp>
        <p:nvSpPr>
          <p:cNvPr id="3" name="Footer Placeholder 2"/>
          <p:cNvSpPr>
            <a:spLocks noGrp="1"/>
          </p:cNvSpPr>
          <p:nvPr>
            <p:ph type="ftr" sz="quarter" idx="11"/>
          </p:nvPr>
        </p:nvSpPr>
        <p:spPr/>
        <p:txBody>
          <a:bodyPr/>
          <a:lstStyle/>
          <a:p>
            <a:endParaRPr lang="fa-IR"/>
          </a:p>
        </p:txBody>
      </p:sp>
      <p:sp>
        <p:nvSpPr>
          <p:cNvPr id="4" name="Slide Number Placeholder 3"/>
          <p:cNvSpPr>
            <a:spLocks noGrp="1"/>
          </p:cNvSpPr>
          <p:nvPr>
            <p:ph type="sldNum" sz="quarter" idx="12"/>
          </p:nvPr>
        </p:nvSpPr>
        <p:spPr/>
        <p:txBody>
          <a:bodyPr/>
          <a:lstStyle/>
          <a:p>
            <a:fld id="{3E90BEDE-889C-448E-9860-5596F2A96076}" type="slidenum">
              <a:rPr lang="fa-IR" smtClean="0"/>
              <a:t>‹#›</a:t>
            </a:fld>
            <a:endParaRPr lang="fa-IR"/>
          </a:p>
        </p:txBody>
      </p:sp>
    </p:spTree>
    <p:extLst>
      <p:ext uri="{BB962C8B-B14F-4D97-AF65-F5344CB8AC3E}">
        <p14:creationId xmlns:p14="http://schemas.microsoft.com/office/powerpoint/2010/main" val="3129840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a-I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CD5DED2-D519-42B7-8AF9-ECD6C562F179}" type="datetimeFigureOut">
              <a:rPr lang="fa-IR" smtClean="0"/>
              <a:t>07/05/1446</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3E90BEDE-889C-448E-9860-5596F2A96076}" type="slidenum">
              <a:rPr lang="fa-IR" smtClean="0"/>
              <a:t>‹#›</a:t>
            </a:fld>
            <a:endParaRPr lang="fa-IR"/>
          </a:p>
        </p:txBody>
      </p:sp>
    </p:spTree>
    <p:extLst>
      <p:ext uri="{BB962C8B-B14F-4D97-AF65-F5344CB8AC3E}">
        <p14:creationId xmlns:p14="http://schemas.microsoft.com/office/powerpoint/2010/main" val="747380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a-I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CD5DED2-D519-42B7-8AF9-ECD6C562F179}" type="datetimeFigureOut">
              <a:rPr lang="fa-IR" smtClean="0"/>
              <a:t>07/05/1446</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3E90BEDE-889C-448E-9860-5596F2A96076}" type="slidenum">
              <a:rPr lang="fa-IR" smtClean="0"/>
              <a:t>‹#›</a:t>
            </a:fld>
            <a:endParaRPr lang="fa-IR"/>
          </a:p>
        </p:txBody>
      </p:sp>
    </p:spTree>
    <p:extLst>
      <p:ext uri="{BB962C8B-B14F-4D97-AF65-F5344CB8AC3E}">
        <p14:creationId xmlns:p14="http://schemas.microsoft.com/office/powerpoint/2010/main" val="2659086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a-I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5DED2-D519-42B7-8AF9-ECD6C562F179}" type="datetimeFigureOut">
              <a:rPr lang="fa-IR" smtClean="0"/>
              <a:t>07/05/1446</a:t>
            </a:fld>
            <a:endParaRPr lang="fa-I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a-I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90BEDE-889C-448E-9860-5596F2A96076}" type="slidenum">
              <a:rPr lang="fa-IR" smtClean="0"/>
              <a:t>‹#›</a:t>
            </a:fld>
            <a:endParaRPr lang="fa-IR"/>
          </a:p>
        </p:txBody>
      </p:sp>
    </p:spTree>
    <p:extLst>
      <p:ext uri="{BB962C8B-B14F-4D97-AF65-F5344CB8AC3E}">
        <p14:creationId xmlns:p14="http://schemas.microsoft.com/office/powerpoint/2010/main" val="9755164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1999" cy="6864439"/>
          </a:xfrm>
          <a:prstGeom prst="rect">
            <a:avLst/>
          </a:prstGeom>
        </p:spPr>
      </p:pic>
    </p:spTree>
    <p:extLst>
      <p:ext uri="{BB962C8B-B14F-4D97-AF65-F5344CB8AC3E}">
        <p14:creationId xmlns:p14="http://schemas.microsoft.com/office/powerpoint/2010/main" val="238241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22072"/>
            <a:ext cx="12088969" cy="5028236"/>
          </a:xfrm>
          <a:prstGeom prst="rect">
            <a:avLst/>
          </a:prstGeom>
        </p:spPr>
        <p:txBody>
          <a:bodyPr wrap="square">
            <a:spAutoFit/>
          </a:bodyPr>
          <a:lstStyle/>
          <a:p>
            <a:pPr algn="just">
              <a:lnSpc>
                <a:spcPct val="150000"/>
              </a:lnSpc>
            </a:pPr>
            <a:r>
              <a:rPr lang="en-US" b="1" dirty="0">
                <a:solidFill>
                  <a:srgbClr val="FF0000"/>
                </a:solidFill>
                <a:latin typeface="Times New Roman" panose="02020603050405020304" pitchFamily="18" charset="0"/>
              </a:rPr>
              <a:t>Reducing the Burden on Healthcare </a:t>
            </a:r>
            <a:r>
              <a:rPr lang="en-US" b="1" dirty="0" smtClean="0">
                <a:solidFill>
                  <a:srgbClr val="FF0000"/>
                </a:solidFill>
                <a:latin typeface="Times New Roman" panose="02020603050405020304" pitchFamily="18" charset="0"/>
              </a:rPr>
              <a:t>Systems</a:t>
            </a:r>
          </a:p>
          <a:p>
            <a:pPr algn="just">
              <a:lnSpc>
                <a:spcPct val="150000"/>
              </a:lnSpc>
            </a:pPr>
            <a:r>
              <a:rPr lang="en-US" dirty="0" smtClean="0">
                <a:latin typeface="Times New Roman" panose="02020603050405020304" pitchFamily="18" charset="0"/>
              </a:rPr>
              <a:t>As </a:t>
            </a:r>
            <a:r>
              <a:rPr lang="en-US" dirty="0">
                <a:latin typeface="Times New Roman" panose="02020603050405020304" pitchFamily="18" charset="0"/>
              </a:rPr>
              <a:t>emerging viruses place unprecedented strain on healthcare systems, traditional remedies offer a viable option for reducing healthcare burdens, especially in resource-limited settings. Traditional medicine can serve as a complementary approach for mild to moderate cases, providing symptomatic relief and immune support while allowing healthcare systems to focus resources on severe cases </a:t>
            </a:r>
            <a:r>
              <a:rPr lang="en-US" sz="1600" b="1" dirty="0">
                <a:solidFill>
                  <a:srgbClr val="0070C0"/>
                </a:solidFill>
                <a:latin typeface="Times New Roman" panose="02020603050405020304" pitchFamily="18" charset="0"/>
              </a:rPr>
              <a:t>(WHO, 2013). </a:t>
            </a:r>
            <a:r>
              <a:rPr lang="en-US" dirty="0">
                <a:latin typeface="Times New Roman" panose="02020603050405020304" pitchFamily="18" charset="0"/>
              </a:rPr>
              <a:t>The World Health Organization has also recognized the importance of traditional medicine in addressing healthcare challenges, particularly in regions where access to conventional treatment may be limited</a:t>
            </a:r>
            <a:r>
              <a:rPr lang="en-US" dirty="0" smtClean="0">
                <a:latin typeface="Times New Roman" panose="02020603050405020304" pitchFamily="18" charset="0"/>
              </a:rPr>
              <a:t>. Limitations </a:t>
            </a:r>
            <a:r>
              <a:rPr lang="en-US" dirty="0">
                <a:latin typeface="Times New Roman" panose="02020603050405020304" pitchFamily="18" charset="0"/>
              </a:rPr>
              <a:t>and </a:t>
            </a:r>
            <a:r>
              <a:rPr lang="en-US" b="1" dirty="0">
                <a:solidFill>
                  <a:srgbClr val="FF0000"/>
                </a:solidFill>
                <a:latin typeface="Times New Roman" panose="02020603050405020304" pitchFamily="18" charset="0"/>
              </a:rPr>
              <a:t>Safety </a:t>
            </a:r>
            <a:r>
              <a:rPr lang="en-US" b="1" dirty="0" smtClean="0">
                <a:solidFill>
                  <a:srgbClr val="FF0000"/>
                </a:solidFill>
                <a:latin typeface="Times New Roman" panose="02020603050405020304" pitchFamily="18" charset="0"/>
              </a:rPr>
              <a:t>Considerations</a:t>
            </a:r>
          </a:p>
          <a:p>
            <a:pPr algn="just">
              <a:lnSpc>
                <a:spcPct val="150000"/>
              </a:lnSpc>
            </a:pPr>
            <a:r>
              <a:rPr lang="en-US" dirty="0" smtClean="0">
                <a:latin typeface="Times New Roman" panose="02020603050405020304" pitchFamily="18" charset="0"/>
              </a:rPr>
              <a:t>Despite </a:t>
            </a:r>
            <a:r>
              <a:rPr lang="en-US" dirty="0">
                <a:latin typeface="Times New Roman" panose="02020603050405020304" pitchFamily="18" charset="0"/>
              </a:rPr>
              <a:t>the potential benefits, the use of traditional medicine as a complementary approach requires caution due to variability in quality, dosage, and potential interactions with conventional drugs. The standardization and rigorous testing of herbal treatments are essential to ensure their safe integration into public health strategies against emerging viruses </a:t>
            </a:r>
            <a:r>
              <a:rPr lang="en-US" sz="1600" b="1" dirty="0">
                <a:solidFill>
                  <a:srgbClr val="0070C0"/>
                </a:solidFill>
                <a:latin typeface="Times New Roman" panose="02020603050405020304" pitchFamily="18" charset="0"/>
              </a:rPr>
              <a:t>(</a:t>
            </a:r>
            <a:r>
              <a:rPr lang="en-US" sz="1600" b="1" dirty="0" err="1">
                <a:solidFill>
                  <a:srgbClr val="0070C0"/>
                </a:solidFill>
                <a:latin typeface="Times New Roman" panose="02020603050405020304" pitchFamily="18" charset="0"/>
              </a:rPr>
              <a:t>Ekor</a:t>
            </a:r>
            <a:r>
              <a:rPr lang="en-US" sz="1600" b="1" dirty="0">
                <a:solidFill>
                  <a:srgbClr val="0070C0"/>
                </a:solidFill>
                <a:latin typeface="Times New Roman" panose="02020603050405020304" pitchFamily="18" charset="0"/>
              </a:rPr>
              <a:t>, 2014). </a:t>
            </a:r>
            <a:r>
              <a:rPr lang="en-US" dirty="0">
                <a:latin typeface="Times New Roman" panose="02020603050405020304" pitchFamily="18" charset="0"/>
              </a:rPr>
              <a:t>Therefore, it is crucial for healthcare providers and patients to consult reliable sources and seek guidance from professionals trained in both traditional and modern medicine.</a:t>
            </a:r>
            <a:endParaRPr lang="fa-IR" dirty="0">
              <a:latin typeface="Times New Roman" panose="02020603050405020304" pitchFamily="18" charset="0"/>
            </a:endParaRPr>
          </a:p>
        </p:txBody>
      </p:sp>
      <p:sp>
        <p:nvSpPr>
          <p:cNvPr id="3" name="Rectangle 2"/>
          <p:cNvSpPr/>
          <p:nvPr/>
        </p:nvSpPr>
        <p:spPr>
          <a:xfrm>
            <a:off x="0" y="0"/>
            <a:ext cx="8208135" cy="523220"/>
          </a:xfrm>
          <a:prstGeom prst="rect">
            <a:avLst/>
          </a:prstGeom>
        </p:spPr>
        <p:txBody>
          <a:bodyPr wrap="square">
            <a:spAutoFit/>
          </a:bodyPr>
          <a:lstStyle/>
          <a:p>
            <a:pPr lvl="0"/>
            <a:r>
              <a:rPr lang="en-US" sz="2800" b="1" dirty="0">
                <a:solidFill>
                  <a:srgbClr val="FFC000">
                    <a:lumMod val="75000"/>
                  </a:srgbClr>
                </a:solidFill>
                <a:latin typeface="Times New Roman" panose="02020603050405020304" pitchFamily="18" charset="0"/>
              </a:rPr>
              <a:t>New Viruses and Therapeutic Challenges</a:t>
            </a:r>
          </a:p>
        </p:txBody>
      </p:sp>
    </p:spTree>
    <p:extLst>
      <p:ext uri="{BB962C8B-B14F-4D97-AF65-F5344CB8AC3E}">
        <p14:creationId xmlns:p14="http://schemas.microsoft.com/office/powerpoint/2010/main" val="4160198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1999" cy="6954592"/>
          </a:xfrm>
          <a:prstGeom prst="rect">
            <a:avLst/>
          </a:prstGeom>
        </p:spPr>
      </p:pic>
    </p:spTree>
    <p:extLst>
      <p:ext uri="{BB962C8B-B14F-4D97-AF65-F5344CB8AC3E}">
        <p14:creationId xmlns:p14="http://schemas.microsoft.com/office/powerpoint/2010/main" val="333036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7237927" cy="523220"/>
          </a:xfrm>
          <a:prstGeom prst="rect">
            <a:avLst/>
          </a:prstGeom>
        </p:spPr>
        <p:txBody>
          <a:bodyPr wrap="square">
            <a:spAutoFit/>
          </a:bodyPr>
          <a:lstStyle/>
          <a:p>
            <a:pPr lvl="0"/>
            <a:r>
              <a:rPr lang="en-US" sz="2800" b="1" dirty="0">
                <a:solidFill>
                  <a:srgbClr val="FFC000">
                    <a:lumMod val="75000"/>
                  </a:srgbClr>
                </a:solidFill>
                <a:latin typeface="Times New Roman" panose="02020603050405020304" pitchFamily="18" charset="0"/>
              </a:rPr>
              <a:t>Role of Medicinal Plants in Fighting Viruses</a:t>
            </a:r>
            <a:endParaRPr lang="fa-IR" sz="2800" b="1" dirty="0">
              <a:solidFill>
                <a:srgbClr val="FFC000">
                  <a:lumMod val="75000"/>
                </a:srgbClr>
              </a:solidFill>
              <a:latin typeface="Times New Roman" panose="02020603050405020304" pitchFamily="18" charset="0"/>
            </a:endParaRPr>
          </a:p>
        </p:txBody>
      </p:sp>
      <p:sp>
        <p:nvSpPr>
          <p:cNvPr id="3" name="Rectangle 2"/>
          <p:cNvSpPr/>
          <p:nvPr/>
        </p:nvSpPr>
        <p:spPr>
          <a:xfrm>
            <a:off x="0" y="523220"/>
            <a:ext cx="12192000" cy="5512984"/>
          </a:xfrm>
          <a:prstGeom prst="rect">
            <a:avLst/>
          </a:prstGeom>
        </p:spPr>
        <p:txBody>
          <a:bodyPr wrap="square">
            <a:spAutoFit/>
          </a:bodyPr>
          <a:lstStyle/>
          <a:p>
            <a:pPr algn="just">
              <a:lnSpc>
                <a:spcPct val="250000"/>
              </a:lnSpc>
            </a:pPr>
            <a:r>
              <a:rPr lang="en-US" dirty="0">
                <a:latin typeface="Times New Roman" panose="02020603050405020304" pitchFamily="18" charset="0"/>
              </a:rPr>
              <a:t>Medicinal plants have long been used to treat various ailments, and recent studies have shown that many plants possess antiviral properties. Plants like ginger, garlic, licorice, and </a:t>
            </a:r>
            <a:r>
              <a:rPr lang="en-US" dirty="0" err="1">
                <a:latin typeface="Times New Roman" panose="02020603050405020304" pitchFamily="18" charset="0"/>
              </a:rPr>
              <a:t>echinacea</a:t>
            </a:r>
            <a:r>
              <a:rPr lang="en-US" dirty="0">
                <a:latin typeface="Times New Roman" panose="02020603050405020304" pitchFamily="18" charset="0"/>
              </a:rPr>
              <a:t> are commonly used in traditional medicine to combat viral infections. For example, garlic has demonstrated immune-boosting properties and antiviral effects against viruses like the flu and common cold. Echinacea is believed to activate the immune system, making it effective against respiratory infections. Licorice has compounds that inhibit viral replication, and ginger is used to relieve inflammation and reduce viral load in the body. Scientific studies have increasingly supported these claims, showing that the active compounds in these plants can inhibit viral activity and strengthen immune responses. Research in 2024 has confirmed these properties in lab settings, showcasing their potential in modern viral treatments </a:t>
            </a:r>
            <a:r>
              <a:rPr lang="en-US" sz="1600" b="1" dirty="0">
                <a:solidFill>
                  <a:schemeClr val="accent5">
                    <a:lumMod val="50000"/>
                  </a:schemeClr>
                </a:solidFill>
                <a:latin typeface="Times New Roman" panose="02020603050405020304" pitchFamily="18" charset="0"/>
              </a:rPr>
              <a:t>(Reference: Smith et al., 2024).</a:t>
            </a:r>
            <a:endParaRPr lang="fa-IR" sz="1600" b="1" dirty="0">
              <a:solidFill>
                <a:schemeClr val="accent5">
                  <a:lumMod val="50000"/>
                </a:schemeClr>
              </a:solidFill>
              <a:latin typeface="Times New Roman" panose="02020603050405020304" pitchFamily="18" charset="0"/>
            </a:endParaRPr>
          </a:p>
        </p:txBody>
      </p:sp>
    </p:spTree>
    <p:extLst>
      <p:ext uri="{BB962C8B-B14F-4D97-AF65-F5344CB8AC3E}">
        <p14:creationId xmlns:p14="http://schemas.microsoft.com/office/powerpoint/2010/main" val="3539134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35001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947158" cy="523220"/>
          </a:xfrm>
          <a:prstGeom prst="rect">
            <a:avLst/>
          </a:prstGeom>
        </p:spPr>
        <p:txBody>
          <a:bodyPr wrap="none">
            <a:spAutoFit/>
          </a:bodyPr>
          <a:lstStyle/>
          <a:p>
            <a:r>
              <a:rPr lang="en-US" sz="2800" b="1" dirty="0">
                <a:solidFill>
                  <a:schemeClr val="accent4">
                    <a:lumMod val="75000"/>
                  </a:schemeClr>
                </a:solidFill>
                <a:latin typeface="Times New Roman" panose="02020603050405020304" pitchFamily="18" charset="0"/>
              </a:rPr>
              <a:t>Role of Medicinal Plants in Fighting Viruses</a:t>
            </a:r>
            <a:endParaRPr lang="fa-IR" sz="2800" b="1" dirty="0">
              <a:solidFill>
                <a:schemeClr val="accent4">
                  <a:lumMod val="75000"/>
                </a:schemeClr>
              </a:solidFill>
              <a:latin typeface="Times New Roman" panose="02020603050405020304" pitchFamily="18" charset="0"/>
            </a:endParaRPr>
          </a:p>
        </p:txBody>
      </p:sp>
      <p:sp>
        <p:nvSpPr>
          <p:cNvPr id="4" name="Rectangle 3"/>
          <p:cNvSpPr/>
          <p:nvPr/>
        </p:nvSpPr>
        <p:spPr>
          <a:xfrm>
            <a:off x="0" y="523220"/>
            <a:ext cx="12192000" cy="6324808"/>
          </a:xfrm>
          <a:prstGeom prst="rect">
            <a:avLst/>
          </a:prstGeom>
        </p:spPr>
        <p:txBody>
          <a:bodyPr wrap="square">
            <a:spAutoFit/>
          </a:bodyPr>
          <a:lstStyle/>
          <a:p>
            <a:pPr lvl="0" algn="just">
              <a:lnSpc>
                <a:spcPct val="150000"/>
              </a:lnSpc>
            </a:pPr>
            <a:r>
              <a:rPr lang="en-US" b="1" dirty="0">
                <a:solidFill>
                  <a:srgbClr val="FF0000"/>
                </a:solidFill>
                <a:latin typeface="Times New Roman" panose="02020603050405020304" pitchFamily="18" charset="0"/>
              </a:rPr>
              <a:t>Medicinal Plants with Antiviral Properties</a:t>
            </a:r>
          </a:p>
          <a:p>
            <a:pPr algn="just">
              <a:lnSpc>
                <a:spcPct val="150000"/>
              </a:lnSpc>
            </a:pPr>
            <a:r>
              <a:rPr lang="en-US" dirty="0" smtClean="0">
                <a:latin typeface="Times New Roman" panose="02020603050405020304" pitchFamily="18" charset="0"/>
              </a:rPr>
              <a:t>These </a:t>
            </a:r>
            <a:r>
              <a:rPr lang="en-US" dirty="0">
                <a:latin typeface="Times New Roman" panose="02020603050405020304" pitchFamily="18" charset="0"/>
              </a:rPr>
              <a:t>plants contain active compounds that exhibit antiviral effects, making them useful as complementary therapies alongside modern treatments. Some well-known antiviral medicinal plants include:</a:t>
            </a:r>
          </a:p>
          <a:p>
            <a:pPr algn="just">
              <a:lnSpc>
                <a:spcPct val="150000"/>
              </a:lnSpc>
            </a:pPr>
            <a:r>
              <a:rPr lang="en-US" b="1" dirty="0">
                <a:solidFill>
                  <a:schemeClr val="accent6">
                    <a:lumMod val="75000"/>
                  </a:schemeClr>
                </a:solidFill>
                <a:latin typeface="Times New Roman" panose="02020603050405020304" pitchFamily="18" charset="0"/>
              </a:rPr>
              <a:t>Echinacea (</a:t>
            </a:r>
            <a:r>
              <a:rPr lang="en-US" b="1" i="1" dirty="0">
                <a:solidFill>
                  <a:schemeClr val="accent6">
                    <a:lumMod val="75000"/>
                  </a:schemeClr>
                </a:solidFill>
                <a:latin typeface="Times New Roman" panose="02020603050405020304" pitchFamily="18" charset="0"/>
              </a:rPr>
              <a:t>Echinacea </a:t>
            </a:r>
            <a:r>
              <a:rPr lang="en-US" b="1" i="1" dirty="0" err="1">
                <a:solidFill>
                  <a:schemeClr val="accent6">
                    <a:lumMod val="75000"/>
                  </a:schemeClr>
                </a:solidFill>
                <a:latin typeface="Times New Roman" panose="02020603050405020304" pitchFamily="18" charset="0"/>
              </a:rPr>
              <a:t>purpurea</a:t>
            </a:r>
            <a:r>
              <a:rPr lang="en-US" b="1" dirty="0">
                <a:solidFill>
                  <a:schemeClr val="accent6">
                    <a:lumMod val="75000"/>
                  </a:schemeClr>
                </a:solidFill>
                <a:latin typeface="Times New Roman" panose="02020603050405020304" pitchFamily="18" charset="0"/>
              </a:rPr>
              <a:t>)</a:t>
            </a:r>
          </a:p>
          <a:p>
            <a:pPr algn="just">
              <a:lnSpc>
                <a:spcPct val="150000"/>
              </a:lnSpc>
            </a:pPr>
            <a:r>
              <a:rPr lang="en-US" dirty="0">
                <a:latin typeface="Times New Roman" panose="02020603050405020304" pitchFamily="18" charset="0"/>
              </a:rPr>
              <a:t>Properties: Boosts the immune system and helps reduce the severity and duration of colds and influenza.</a:t>
            </a:r>
          </a:p>
          <a:p>
            <a:pPr algn="just">
              <a:lnSpc>
                <a:spcPct val="150000"/>
              </a:lnSpc>
            </a:pPr>
            <a:r>
              <a:rPr lang="en-US" dirty="0">
                <a:latin typeface="Times New Roman" panose="02020603050405020304" pitchFamily="18" charset="0"/>
              </a:rPr>
              <a:t>Source: Shah, S. A., et al. (2007). "Echinacea for the prevention and treatment of the common cold: A systematic review and meta-analysis." Lancet Infectious Diseases, 7(7), 473–480.</a:t>
            </a:r>
          </a:p>
          <a:p>
            <a:pPr algn="just">
              <a:lnSpc>
                <a:spcPct val="150000"/>
              </a:lnSpc>
            </a:pPr>
            <a:r>
              <a:rPr lang="en-US" b="1" dirty="0">
                <a:solidFill>
                  <a:schemeClr val="accent6">
                    <a:lumMod val="75000"/>
                  </a:schemeClr>
                </a:solidFill>
                <a:latin typeface="Times New Roman" panose="02020603050405020304" pitchFamily="18" charset="0"/>
              </a:rPr>
              <a:t>Ginger (</a:t>
            </a:r>
            <a:r>
              <a:rPr lang="en-US" b="1" i="1" dirty="0" err="1">
                <a:solidFill>
                  <a:schemeClr val="accent6">
                    <a:lumMod val="75000"/>
                  </a:schemeClr>
                </a:solidFill>
                <a:latin typeface="Times New Roman" panose="02020603050405020304" pitchFamily="18" charset="0"/>
              </a:rPr>
              <a:t>Zingiber</a:t>
            </a:r>
            <a:r>
              <a:rPr lang="en-US" b="1" i="1" dirty="0">
                <a:solidFill>
                  <a:schemeClr val="accent6">
                    <a:lumMod val="75000"/>
                  </a:schemeClr>
                </a:solidFill>
                <a:latin typeface="Times New Roman" panose="02020603050405020304" pitchFamily="18" charset="0"/>
              </a:rPr>
              <a:t> </a:t>
            </a:r>
            <a:r>
              <a:rPr lang="en-US" b="1" i="1" dirty="0" err="1">
                <a:solidFill>
                  <a:schemeClr val="accent6">
                    <a:lumMod val="75000"/>
                  </a:schemeClr>
                </a:solidFill>
                <a:latin typeface="Times New Roman" panose="02020603050405020304" pitchFamily="18" charset="0"/>
              </a:rPr>
              <a:t>officinale</a:t>
            </a:r>
            <a:r>
              <a:rPr lang="en-US" b="1" dirty="0">
                <a:solidFill>
                  <a:schemeClr val="accent6">
                    <a:lumMod val="75000"/>
                  </a:schemeClr>
                </a:solidFill>
                <a:latin typeface="Times New Roman" panose="02020603050405020304" pitchFamily="18" charset="0"/>
              </a:rPr>
              <a:t>)</a:t>
            </a:r>
          </a:p>
          <a:p>
            <a:pPr algn="just">
              <a:lnSpc>
                <a:spcPct val="150000"/>
              </a:lnSpc>
            </a:pPr>
            <a:r>
              <a:rPr lang="en-US" dirty="0">
                <a:latin typeface="Times New Roman" panose="02020603050405020304" pitchFamily="18" charset="0"/>
              </a:rPr>
              <a:t>Properties: Anti-inflammatory and antiviral; helps relieve sore throat and fever symptoms.</a:t>
            </a:r>
          </a:p>
          <a:p>
            <a:pPr algn="just">
              <a:lnSpc>
                <a:spcPct val="150000"/>
              </a:lnSpc>
            </a:pPr>
            <a:r>
              <a:rPr lang="en-US" dirty="0">
                <a:latin typeface="Times New Roman" panose="02020603050405020304" pitchFamily="18" charset="0"/>
              </a:rPr>
              <a:t>Source: Rashid, M., et al. (2021). "Antiviral and immunomodulatory effects of ginger in the treatment of viral respiratory infections." </a:t>
            </a:r>
            <a:r>
              <a:rPr lang="en-US" dirty="0" err="1">
                <a:latin typeface="Times New Roman" panose="02020603050405020304" pitchFamily="18" charset="0"/>
              </a:rPr>
              <a:t>Phytotherapy</a:t>
            </a:r>
            <a:r>
              <a:rPr lang="en-US" dirty="0">
                <a:latin typeface="Times New Roman" panose="02020603050405020304" pitchFamily="18" charset="0"/>
              </a:rPr>
              <a:t> Research, 35(5), 2552–2563.</a:t>
            </a:r>
          </a:p>
          <a:p>
            <a:pPr algn="just">
              <a:lnSpc>
                <a:spcPct val="150000"/>
              </a:lnSpc>
            </a:pPr>
            <a:r>
              <a:rPr lang="en-US" b="1" dirty="0">
                <a:solidFill>
                  <a:schemeClr val="accent6">
                    <a:lumMod val="75000"/>
                  </a:schemeClr>
                </a:solidFill>
                <a:latin typeface="Times New Roman" panose="02020603050405020304" pitchFamily="18" charset="0"/>
              </a:rPr>
              <a:t>Elderberry (</a:t>
            </a:r>
            <a:r>
              <a:rPr lang="en-US" b="1" i="1" dirty="0" err="1">
                <a:solidFill>
                  <a:schemeClr val="accent6">
                    <a:lumMod val="75000"/>
                  </a:schemeClr>
                </a:solidFill>
                <a:latin typeface="Times New Roman" panose="02020603050405020304" pitchFamily="18" charset="0"/>
              </a:rPr>
              <a:t>Sambucus</a:t>
            </a:r>
            <a:r>
              <a:rPr lang="en-US" b="1" i="1" dirty="0">
                <a:solidFill>
                  <a:schemeClr val="accent6">
                    <a:lumMod val="75000"/>
                  </a:schemeClr>
                </a:solidFill>
                <a:latin typeface="Times New Roman" panose="02020603050405020304" pitchFamily="18" charset="0"/>
              </a:rPr>
              <a:t> </a:t>
            </a:r>
            <a:r>
              <a:rPr lang="en-US" b="1" i="1" dirty="0" err="1">
                <a:solidFill>
                  <a:schemeClr val="accent6">
                    <a:lumMod val="75000"/>
                  </a:schemeClr>
                </a:solidFill>
                <a:latin typeface="Times New Roman" panose="02020603050405020304" pitchFamily="18" charset="0"/>
              </a:rPr>
              <a:t>nigra</a:t>
            </a:r>
            <a:r>
              <a:rPr lang="en-US" b="1" dirty="0">
                <a:solidFill>
                  <a:schemeClr val="accent6">
                    <a:lumMod val="75000"/>
                  </a:schemeClr>
                </a:solidFill>
                <a:latin typeface="Times New Roman" panose="02020603050405020304" pitchFamily="18" charset="0"/>
              </a:rPr>
              <a:t>)</a:t>
            </a:r>
          </a:p>
          <a:p>
            <a:pPr algn="just">
              <a:lnSpc>
                <a:spcPct val="150000"/>
              </a:lnSpc>
            </a:pPr>
            <a:r>
              <a:rPr lang="en-US" dirty="0">
                <a:latin typeface="Times New Roman" panose="02020603050405020304" pitchFamily="18" charset="0"/>
              </a:rPr>
              <a:t>Properties: Reduces symptoms of colds and flu; known for effective antiviral compounds.</a:t>
            </a:r>
          </a:p>
          <a:p>
            <a:pPr algn="just">
              <a:lnSpc>
                <a:spcPct val="150000"/>
              </a:lnSpc>
            </a:pPr>
            <a:r>
              <a:rPr lang="en-US" dirty="0">
                <a:latin typeface="Times New Roman" panose="02020603050405020304" pitchFamily="18" charset="0"/>
              </a:rPr>
              <a:t>Source: </a:t>
            </a:r>
            <a:r>
              <a:rPr lang="en-US" dirty="0" err="1">
                <a:latin typeface="Times New Roman" panose="02020603050405020304" pitchFamily="18" charset="0"/>
              </a:rPr>
              <a:t>Zakay-Rones</a:t>
            </a:r>
            <a:r>
              <a:rPr lang="en-US" dirty="0">
                <a:latin typeface="Times New Roman" panose="02020603050405020304" pitchFamily="18" charset="0"/>
              </a:rPr>
              <a:t>, Z., et al. (2004). "Randomized study of the efficacy and safety of oral elderberry extract in the treatment of influenza A and B virus infections." The Journal of International Medical Research, 32(2), 132–140.</a:t>
            </a:r>
          </a:p>
        </p:txBody>
      </p:sp>
    </p:spTree>
    <p:extLst>
      <p:ext uri="{BB962C8B-B14F-4D97-AF65-F5344CB8AC3E}">
        <p14:creationId xmlns:p14="http://schemas.microsoft.com/office/powerpoint/2010/main" val="1274202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74345"/>
            <a:ext cx="12192000" cy="5028556"/>
          </a:xfrm>
          <a:prstGeom prst="rect">
            <a:avLst/>
          </a:prstGeom>
        </p:spPr>
        <p:txBody>
          <a:bodyPr wrap="square">
            <a:spAutoFit/>
          </a:bodyPr>
          <a:lstStyle/>
          <a:p>
            <a:pPr algn="just">
              <a:lnSpc>
                <a:spcPct val="150000"/>
              </a:lnSpc>
            </a:pPr>
            <a:r>
              <a:rPr lang="en-US" b="1" dirty="0">
                <a:solidFill>
                  <a:schemeClr val="accent6">
                    <a:lumMod val="75000"/>
                  </a:schemeClr>
                </a:solidFill>
                <a:latin typeface="Times New Roman" panose="02020603050405020304" pitchFamily="18" charset="0"/>
              </a:rPr>
              <a:t>Garlic (</a:t>
            </a:r>
            <a:r>
              <a:rPr lang="en-US" b="1" i="1" dirty="0">
                <a:solidFill>
                  <a:schemeClr val="accent6">
                    <a:lumMod val="75000"/>
                  </a:schemeClr>
                </a:solidFill>
                <a:latin typeface="Times New Roman" panose="02020603050405020304" pitchFamily="18" charset="0"/>
              </a:rPr>
              <a:t>Allium </a:t>
            </a:r>
            <a:r>
              <a:rPr lang="en-US" b="1" i="1" dirty="0" err="1">
                <a:solidFill>
                  <a:schemeClr val="accent6">
                    <a:lumMod val="75000"/>
                  </a:schemeClr>
                </a:solidFill>
                <a:latin typeface="Times New Roman" panose="02020603050405020304" pitchFamily="18" charset="0"/>
              </a:rPr>
              <a:t>sativum</a:t>
            </a:r>
            <a:r>
              <a:rPr lang="en-US" b="1" dirty="0">
                <a:solidFill>
                  <a:schemeClr val="accent6">
                    <a:lumMod val="75000"/>
                  </a:schemeClr>
                </a:solidFill>
                <a:latin typeface="Times New Roman" panose="02020603050405020304" pitchFamily="18" charset="0"/>
              </a:rPr>
              <a:t>)</a:t>
            </a:r>
          </a:p>
          <a:p>
            <a:pPr algn="just">
              <a:lnSpc>
                <a:spcPct val="150000"/>
              </a:lnSpc>
            </a:pPr>
            <a:r>
              <a:rPr lang="en-US" dirty="0">
                <a:latin typeface="Times New Roman" panose="02020603050405020304" pitchFamily="18" charset="0"/>
              </a:rPr>
              <a:t>Properties: Strengthens the immune system and reduces viral activity; commonly used to prevent viral infections.</a:t>
            </a:r>
          </a:p>
          <a:p>
            <a:pPr algn="just">
              <a:lnSpc>
                <a:spcPct val="150000"/>
              </a:lnSpc>
            </a:pPr>
            <a:r>
              <a:rPr lang="en-US" dirty="0">
                <a:latin typeface="Times New Roman" panose="02020603050405020304" pitchFamily="18" charset="0"/>
              </a:rPr>
              <a:t>Source: </a:t>
            </a:r>
            <a:r>
              <a:rPr lang="en-US" dirty="0" err="1">
                <a:latin typeface="Times New Roman" panose="02020603050405020304" pitchFamily="18" charset="0"/>
              </a:rPr>
              <a:t>Batiha</a:t>
            </a:r>
            <a:r>
              <a:rPr lang="en-US" dirty="0">
                <a:latin typeface="Times New Roman" panose="02020603050405020304" pitchFamily="18" charset="0"/>
              </a:rPr>
              <a:t>, G. E., et al. (2020). "Antiviral activity of garlic and its organosulfur compounds: A review." Journal of Advanced Research, 24, 75-84</a:t>
            </a:r>
            <a:r>
              <a:rPr lang="en-US" dirty="0" smtClean="0">
                <a:latin typeface="Times New Roman" panose="02020603050405020304" pitchFamily="18" charset="0"/>
              </a:rPr>
              <a:t>.</a:t>
            </a:r>
          </a:p>
          <a:p>
            <a:pPr algn="just">
              <a:lnSpc>
                <a:spcPct val="150000"/>
              </a:lnSpc>
            </a:pPr>
            <a:r>
              <a:rPr lang="en-US" b="1" dirty="0" smtClean="0">
                <a:solidFill>
                  <a:schemeClr val="accent6">
                    <a:lumMod val="75000"/>
                  </a:schemeClr>
                </a:solidFill>
                <a:latin typeface="Times New Roman" panose="02020603050405020304" pitchFamily="18" charset="0"/>
              </a:rPr>
              <a:t>Licorice (</a:t>
            </a:r>
            <a:r>
              <a:rPr lang="en-US" b="1" i="1" dirty="0" err="1" smtClean="0">
                <a:solidFill>
                  <a:schemeClr val="accent6">
                    <a:lumMod val="75000"/>
                  </a:schemeClr>
                </a:solidFill>
                <a:latin typeface="Times New Roman" panose="02020603050405020304" pitchFamily="18" charset="0"/>
              </a:rPr>
              <a:t>Glycyrrhiza</a:t>
            </a:r>
            <a:r>
              <a:rPr lang="en-US" b="1" i="1" dirty="0" smtClean="0">
                <a:solidFill>
                  <a:schemeClr val="accent6">
                    <a:lumMod val="75000"/>
                  </a:schemeClr>
                </a:solidFill>
                <a:latin typeface="Times New Roman" panose="02020603050405020304" pitchFamily="18" charset="0"/>
              </a:rPr>
              <a:t> </a:t>
            </a:r>
            <a:r>
              <a:rPr lang="en-US" b="1" i="1" dirty="0" err="1" smtClean="0">
                <a:solidFill>
                  <a:schemeClr val="accent6">
                    <a:lumMod val="75000"/>
                  </a:schemeClr>
                </a:solidFill>
                <a:latin typeface="Times New Roman" panose="02020603050405020304" pitchFamily="18" charset="0"/>
              </a:rPr>
              <a:t>glabra</a:t>
            </a:r>
            <a:r>
              <a:rPr lang="en-US" b="1" dirty="0" smtClean="0">
                <a:solidFill>
                  <a:schemeClr val="accent6">
                    <a:lumMod val="75000"/>
                  </a:schemeClr>
                </a:solidFill>
                <a:latin typeface="Times New Roman" panose="02020603050405020304" pitchFamily="18" charset="0"/>
              </a:rPr>
              <a:t>)</a:t>
            </a:r>
          </a:p>
          <a:p>
            <a:pPr algn="just">
              <a:lnSpc>
                <a:spcPct val="150000"/>
              </a:lnSpc>
            </a:pPr>
            <a:r>
              <a:rPr lang="en-US" dirty="0" smtClean="0">
                <a:latin typeface="Times New Roman" panose="02020603050405020304" pitchFamily="18" charset="0"/>
              </a:rPr>
              <a:t>Properties</a:t>
            </a:r>
            <a:r>
              <a:rPr lang="en-US" dirty="0">
                <a:latin typeface="Times New Roman" panose="02020603050405020304" pitchFamily="18" charset="0"/>
              </a:rPr>
              <a:t>: Contains glycyrrhizin, which has shown antiviral effects; beneficial for respiratory infections.</a:t>
            </a:r>
          </a:p>
          <a:p>
            <a:pPr algn="just">
              <a:lnSpc>
                <a:spcPct val="150000"/>
              </a:lnSpc>
            </a:pPr>
            <a:r>
              <a:rPr lang="en-US" dirty="0">
                <a:latin typeface="Times New Roman" panose="02020603050405020304" pitchFamily="18" charset="0"/>
              </a:rPr>
              <a:t>Source: </a:t>
            </a:r>
            <a:r>
              <a:rPr lang="en-US" dirty="0" err="1">
                <a:latin typeface="Times New Roman" panose="02020603050405020304" pitchFamily="18" charset="0"/>
              </a:rPr>
              <a:t>Cinatl</a:t>
            </a:r>
            <a:r>
              <a:rPr lang="en-US" dirty="0">
                <a:latin typeface="Times New Roman" panose="02020603050405020304" pitchFamily="18" charset="0"/>
              </a:rPr>
              <a:t>, J., et al. (2003). "Glycyrrhizin, an active component of </a:t>
            </a:r>
            <a:r>
              <a:rPr lang="en-US" dirty="0" err="1">
                <a:latin typeface="Times New Roman" panose="02020603050405020304" pitchFamily="18" charset="0"/>
              </a:rPr>
              <a:t>liquorice</a:t>
            </a:r>
            <a:r>
              <a:rPr lang="en-US" dirty="0">
                <a:latin typeface="Times New Roman" panose="02020603050405020304" pitchFamily="18" charset="0"/>
              </a:rPr>
              <a:t> roots, and replication of SARS-associated coronavirus." Lancet, 361(9374), 2045–2046</a:t>
            </a:r>
            <a:r>
              <a:rPr lang="en-US" dirty="0" smtClean="0">
                <a:latin typeface="Times New Roman" panose="02020603050405020304" pitchFamily="18" charset="0"/>
              </a:rPr>
              <a:t>.</a:t>
            </a:r>
          </a:p>
          <a:p>
            <a:pPr algn="just">
              <a:lnSpc>
                <a:spcPct val="150000"/>
              </a:lnSpc>
            </a:pPr>
            <a:r>
              <a:rPr lang="en-US" b="1" dirty="0" smtClean="0">
                <a:solidFill>
                  <a:schemeClr val="accent6">
                    <a:lumMod val="75000"/>
                  </a:schemeClr>
                </a:solidFill>
                <a:latin typeface="Times New Roman" panose="02020603050405020304" pitchFamily="18" charset="0"/>
              </a:rPr>
              <a:t>Thyme </a:t>
            </a:r>
            <a:r>
              <a:rPr lang="en-US" b="1" dirty="0">
                <a:solidFill>
                  <a:schemeClr val="accent6">
                    <a:lumMod val="75000"/>
                  </a:schemeClr>
                </a:solidFill>
                <a:latin typeface="Times New Roman" panose="02020603050405020304" pitchFamily="18" charset="0"/>
              </a:rPr>
              <a:t>(</a:t>
            </a:r>
            <a:r>
              <a:rPr lang="en-US" b="1" i="1" dirty="0">
                <a:solidFill>
                  <a:schemeClr val="accent6">
                    <a:lumMod val="75000"/>
                  </a:schemeClr>
                </a:solidFill>
                <a:latin typeface="Times New Roman" panose="02020603050405020304" pitchFamily="18" charset="0"/>
              </a:rPr>
              <a:t>Thymus vulgaris</a:t>
            </a:r>
            <a:r>
              <a:rPr lang="en-US" b="1" dirty="0">
                <a:solidFill>
                  <a:schemeClr val="accent6">
                    <a:lumMod val="75000"/>
                  </a:schemeClr>
                </a:solidFill>
                <a:latin typeface="Times New Roman" panose="02020603050405020304" pitchFamily="18" charset="0"/>
              </a:rPr>
              <a:t>)</a:t>
            </a:r>
          </a:p>
          <a:p>
            <a:pPr algn="just">
              <a:lnSpc>
                <a:spcPct val="150000"/>
              </a:lnSpc>
            </a:pPr>
            <a:r>
              <a:rPr lang="en-US" dirty="0">
                <a:latin typeface="Times New Roman" panose="02020603050405020304" pitchFamily="18" charset="0"/>
              </a:rPr>
              <a:t>Properties: Contains antiviral and antibacterial compounds; beneficial for respiratory issues.</a:t>
            </a:r>
          </a:p>
          <a:p>
            <a:pPr algn="just">
              <a:lnSpc>
                <a:spcPct val="150000"/>
              </a:lnSpc>
            </a:pPr>
            <a:r>
              <a:rPr lang="en-US" dirty="0">
                <a:latin typeface="Times New Roman" panose="02020603050405020304" pitchFamily="18" charset="0"/>
              </a:rPr>
              <a:t>Source: Schnitzler, P., et al. (2007). "Antiviral activity of thyme essential oil against herpes simplex virus type 1." </a:t>
            </a:r>
            <a:r>
              <a:rPr lang="en-US" dirty="0" err="1">
                <a:latin typeface="Times New Roman" panose="02020603050405020304" pitchFamily="18" charset="0"/>
              </a:rPr>
              <a:t>Phytomedicine</a:t>
            </a:r>
            <a:r>
              <a:rPr lang="en-US" dirty="0">
                <a:latin typeface="Times New Roman" panose="02020603050405020304" pitchFamily="18" charset="0"/>
              </a:rPr>
              <a:t>, 14(11), 789–795</a:t>
            </a:r>
            <a:r>
              <a:rPr lang="en-US" dirty="0" smtClean="0">
                <a:latin typeface="Times New Roman" panose="02020603050405020304" pitchFamily="18" charset="0"/>
              </a:rPr>
              <a:t>.</a:t>
            </a:r>
            <a:endParaRPr lang="en-US" dirty="0">
              <a:latin typeface="Times New Roman" panose="02020603050405020304" pitchFamily="18" charset="0"/>
            </a:endParaRPr>
          </a:p>
        </p:txBody>
      </p:sp>
      <p:sp>
        <p:nvSpPr>
          <p:cNvPr id="3" name="Rectangle 2"/>
          <p:cNvSpPr/>
          <p:nvPr/>
        </p:nvSpPr>
        <p:spPr>
          <a:xfrm>
            <a:off x="0" y="0"/>
            <a:ext cx="8667482" cy="523220"/>
          </a:xfrm>
          <a:prstGeom prst="rect">
            <a:avLst/>
          </a:prstGeom>
        </p:spPr>
        <p:txBody>
          <a:bodyPr wrap="square">
            <a:spAutoFit/>
          </a:bodyPr>
          <a:lstStyle/>
          <a:p>
            <a:pPr lvl="0"/>
            <a:r>
              <a:rPr lang="en-US" sz="2800" b="1" dirty="0">
                <a:solidFill>
                  <a:srgbClr val="FFC000">
                    <a:lumMod val="75000"/>
                  </a:srgbClr>
                </a:solidFill>
                <a:latin typeface="Times New Roman" panose="02020603050405020304" pitchFamily="18" charset="0"/>
              </a:rPr>
              <a:t>Role of Medicinal Plants in Fighting Viruses</a:t>
            </a:r>
            <a:endParaRPr lang="fa-IR" sz="2800" b="1" dirty="0">
              <a:solidFill>
                <a:srgbClr val="FFC000">
                  <a:lumMod val="75000"/>
                </a:srgbClr>
              </a:solidFill>
              <a:latin typeface="Times New Roman" panose="02020603050405020304" pitchFamily="18" charset="0"/>
            </a:endParaRPr>
          </a:p>
        </p:txBody>
      </p:sp>
    </p:spTree>
    <p:extLst>
      <p:ext uri="{BB962C8B-B14F-4D97-AF65-F5344CB8AC3E}">
        <p14:creationId xmlns:p14="http://schemas.microsoft.com/office/powerpoint/2010/main" val="799269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7379594" cy="523220"/>
          </a:xfrm>
          <a:prstGeom prst="rect">
            <a:avLst/>
          </a:prstGeom>
        </p:spPr>
        <p:txBody>
          <a:bodyPr wrap="square">
            <a:spAutoFit/>
          </a:bodyPr>
          <a:lstStyle/>
          <a:p>
            <a:pPr lvl="0"/>
            <a:r>
              <a:rPr lang="en-US" sz="2800" b="1" dirty="0">
                <a:solidFill>
                  <a:srgbClr val="FFC000">
                    <a:lumMod val="75000"/>
                  </a:srgbClr>
                </a:solidFill>
                <a:latin typeface="Times New Roman" panose="02020603050405020304" pitchFamily="18" charset="0"/>
              </a:rPr>
              <a:t>Role of Medicinal Plants in Fighting Viruses</a:t>
            </a:r>
            <a:endParaRPr lang="fa-IR" sz="2800" b="1" dirty="0">
              <a:solidFill>
                <a:srgbClr val="FFC000">
                  <a:lumMod val="75000"/>
                </a:srgbClr>
              </a:solidFill>
              <a:latin typeface="Times New Roman" panose="02020603050405020304" pitchFamily="18" charset="0"/>
            </a:endParaRPr>
          </a:p>
        </p:txBody>
      </p:sp>
      <p:sp>
        <p:nvSpPr>
          <p:cNvPr id="3" name="Rectangle 2"/>
          <p:cNvSpPr/>
          <p:nvPr/>
        </p:nvSpPr>
        <p:spPr>
          <a:xfrm>
            <a:off x="0" y="661399"/>
            <a:ext cx="12192000" cy="4197559"/>
          </a:xfrm>
          <a:prstGeom prst="rect">
            <a:avLst/>
          </a:prstGeom>
        </p:spPr>
        <p:txBody>
          <a:bodyPr wrap="square">
            <a:spAutoFit/>
          </a:bodyPr>
          <a:lstStyle/>
          <a:p>
            <a:pPr lvl="0" algn="just">
              <a:lnSpc>
                <a:spcPct val="150000"/>
              </a:lnSpc>
            </a:pPr>
            <a:r>
              <a:rPr lang="en-US" b="1" dirty="0">
                <a:solidFill>
                  <a:srgbClr val="70AD47">
                    <a:lumMod val="75000"/>
                  </a:srgbClr>
                </a:solidFill>
                <a:latin typeface="Times New Roman" panose="02020603050405020304" pitchFamily="18" charset="0"/>
              </a:rPr>
              <a:t>Peppermint (</a:t>
            </a:r>
            <a:r>
              <a:rPr lang="en-US" b="1" i="1" dirty="0" err="1">
                <a:solidFill>
                  <a:srgbClr val="70AD47">
                    <a:lumMod val="75000"/>
                  </a:srgbClr>
                </a:solidFill>
                <a:latin typeface="Times New Roman" panose="02020603050405020304" pitchFamily="18" charset="0"/>
              </a:rPr>
              <a:t>Mentha</a:t>
            </a:r>
            <a:r>
              <a:rPr lang="en-US" b="1" i="1" dirty="0">
                <a:solidFill>
                  <a:srgbClr val="70AD47">
                    <a:lumMod val="75000"/>
                  </a:srgbClr>
                </a:solidFill>
                <a:latin typeface="Times New Roman" panose="02020603050405020304" pitchFamily="18" charset="0"/>
              </a:rPr>
              <a:t> </a:t>
            </a:r>
            <a:r>
              <a:rPr lang="en-US" b="1" i="1" dirty="0" err="1">
                <a:solidFill>
                  <a:srgbClr val="70AD47">
                    <a:lumMod val="75000"/>
                  </a:srgbClr>
                </a:solidFill>
                <a:latin typeface="Times New Roman" panose="02020603050405020304" pitchFamily="18" charset="0"/>
              </a:rPr>
              <a:t>piperita</a:t>
            </a:r>
            <a:r>
              <a:rPr lang="en-US" b="1" dirty="0">
                <a:solidFill>
                  <a:srgbClr val="70AD47">
                    <a:lumMod val="75000"/>
                  </a:srgbClr>
                </a:solidFill>
                <a:latin typeface="Times New Roman" panose="02020603050405020304" pitchFamily="18" charset="0"/>
              </a:rPr>
              <a:t>)</a:t>
            </a:r>
          </a:p>
          <a:p>
            <a:pPr lvl="0" algn="just">
              <a:lnSpc>
                <a:spcPct val="150000"/>
              </a:lnSpc>
            </a:pPr>
            <a:r>
              <a:rPr lang="en-US" dirty="0">
                <a:solidFill>
                  <a:prstClr val="black"/>
                </a:solidFill>
                <a:latin typeface="Times New Roman" panose="02020603050405020304" pitchFamily="18" charset="0"/>
              </a:rPr>
              <a:t>Properties: Antiviral and anti-inflammatory; helps relieve respiratory symptoms and cough.</a:t>
            </a:r>
          </a:p>
          <a:p>
            <a:pPr lvl="0" algn="just">
              <a:lnSpc>
                <a:spcPct val="150000"/>
              </a:lnSpc>
            </a:pPr>
            <a:r>
              <a:rPr lang="en-US" dirty="0">
                <a:solidFill>
                  <a:prstClr val="black"/>
                </a:solidFill>
                <a:latin typeface="Times New Roman" panose="02020603050405020304" pitchFamily="18" charset="0"/>
              </a:rPr>
              <a:t>Source: McKay, D. L., &amp; Blumberg, J. B. (2006). "A review of the bioactivity and potential health benefits of peppermint tea (</a:t>
            </a:r>
            <a:r>
              <a:rPr lang="en-US" i="1" dirty="0" err="1">
                <a:solidFill>
                  <a:prstClr val="black"/>
                </a:solidFill>
                <a:latin typeface="Times New Roman" panose="02020603050405020304" pitchFamily="18" charset="0"/>
              </a:rPr>
              <a:t>Mentha</a:t>
            </a:r>
            <a:r>
              <a:rPr lang="en-US" i="1" dirty="0">
                <a:solidFill>
                  <a:prstClr val="black"/>
                </a:solidFill>
                <a:latin typeface="Times New Roman" panose="02020603050405020304" pitchFamily="18" charset="0"/>
              </a:rPr>
              <a:t> </a:t>
            </a:r>
            <a:r>
              <a:rPr lang="en-US" i="1" dirty="0" err="1">
                <a:solidFill>
                  <a:prstClr val="black"/>
                </a:solidFill>
                <a:latin typeface="Times New Roman" panose="02020603050405020304" pitchFamily="18" charset="0"/>
              </a:rPr>
              <a:t>piperita</a:t>
            </a:r>
            <a:r>
              <a:rPr lang="en-US" i="1" dirty="0">
                <a:solidFill>
                  <a:prstClr val="black"/>
                </a:solidFill>
                <a:latin typeface="Times New Roman" panose="02020603050405020304" pitchFamily="18" charset="0"/>
              </a:rPr>
              <a:t> L</a:t>
            </a:r>
            <a:r>
              <a:rPr lang="en-US" dirty="0">
                <a:solidFill>
                  <a:prstClr val="black"/>
                </a:solidFill>
                <a:latin typeface="Times New Roman" panose="02020603050405020304" pitchFamily="18" charset="0"/>
              </a:rPr>
              <a:t>.)." </a:t>
            </a:r>
            <a:r>
              <a:rPr lang="en-US" dirty="0" err="1">
                <a:solidFill>
                  <a:prstClr val="black"/>
                </a:solidFill>
                <a:latin typeface="Times New Roman" panose="02020603050405020304" pitchFamily="18" charset="0"/>
              </a:rPr>
              <a:t>Phytotherapy</a:t>
            </a:r>
            <a:r>
              <a:rPr lang="en-US" dirty="0">
                <a:solidFill>
                  <a:prstClr val="black"/>
                </a:solidFill>
                <a:latin typeface="Times New Roman" panose="02020603050405020304" pitchFamily="18" charset="0"/>
              </a:rPr>
              <a:t> Research, 20(8), 619–633.</a:t>
            </a:r>
          </a:p>
          <a:p>
            <a:pPr lvl="0" algn="just">
              <a:lnSpc>
                <a:spcPct val="150000"/>
              </a:lnSpc>
            </a:pPr>
            <a:r>
              <a:rPr lang="en-US" b="1" dirty="0">
                <a:solidFill>
                  <a:srgbClr val="70AD47">
                    <a:lumMod val="75000"/>
                  </a:srgbClr>
                </a:solidFill>
                <a:latin typeface="Times New Roman" panose="02020603050405020304" pitchFamily="18" charset="0"/>
              </a:rPr>
              <a:t>Green Tea (</a:t>
            </a:r>
            <a:r>
              <a:rPr lang="en-US" b="1" i="1" dirty="0">
                <a:solidFill>
                  <a:srgbClr val="70AD47">
                    <a:lumMod val="75000"/>
                  </a:srgbClr>
                </a:solidFill>
                <a:latin typeface="Times New Roman" panose="02020603050405020304" pitchFamily="18" charset="0"/>
              </a:rPr>
              <a:t>Camellia </a:t>
            </a:r>
            <a:r>
              <a:rPr lang="en-US" b="1" i="1" dirty="0" err="1">
                <a:solidFill>
                  <a:srgbClr val="70AD47">
                    <a:lumMod val="75000"/>
                  </a:srgbClr>
                </a:solidFill>
                <a:latin typeface="Times New Roman" panose="02020603050405020304" pitchFamily="18" charset="0"/>
              </a:rPr>
              <a:t>sinensis</a:t>
            </a:r>
            <a:r>
              <a:rPr lang="en-US" b="1" dirty="0">
                <a:solidFill>
                  <a:srgbClr val="70AD47">
                    <a:lumMod val="75000"/>
                  </a:srgbClr>
                </a:solidFill>
                <a:latin typeface="Times New Roman" panose="02020603050405020304" pitchFamily="18" charset="0"/>
              </a:rPr>
              <a:t>)</a:t>
            </a:r>
          </a:p>
          <a:p>
            <a:pPr lvl="0" algn="just">
              <a:lnSpc>
                <a:spcPct val="150000"/>
              </a:lnSpc>
            </a:pPr>
            <a:r>
              <a:rPr lang="en-US" dirty="0">
                <a:solidFill>
                  <a:prstClr val="black"/>
                </a:solidFill>
                <a:latin typeface="Times New Roman" panose="02020603050405020304" pitchFamily="18" charset="0"/>
              </a:rPr>
              <a:t>Properties: Contains </a:t>
            </a:r>
            <a:r>
              <a:rPr lang="en-US" dirty="0" err="1">
                <a:solidFill>
                  <a:prstClr val="black"/>
                </a:solidFill>
                <a:latin typeface="Times New Roman" panose="02020603050405020304" pitchFamily="18" charset="0"/>
              </a:rPr>
              <a:t>catechins</a:t>
            </a:r>
            <a:r>
              <a:rPr lang="en-US" dirty="0">
                <a:solidFill>
                  <a:prstClr val="black"/>
                </a:solidFill>
                <a:latin typeface="Times New Roman" panose="02020603050405020304" pitchFamily="18" charset="0"/>
              </a:rPr>
              <a:t> with antiviral effects; supports immune health.</a:t>
            </a:r>
          </a:p>
          <a:p>
            <a:pPr lvl="0" algn="just">
              <a:lnSpc>
                <a:spcPct val="150000"/>
              </a:lnSpc>
            </a:pPr>
            <a:r>
              <a:rPr lang="en-US" dirty="0">
                <a:solidFill>
                  <a:prstClr val="black"/>
                </a:solidFill>
                <a:latin typeface="Times New Roman" panose="02020603050405020304" pitchFamily="18" charset="0"/>
              </a:rPr>
              <a:t>Source: Cabrera, C., </a:t>
            </a:r>
            <a:r>
              <a:rPr lang="en-US" dirty="0" err="1">
                <a:solidFill>
                  <a:prstClr val="black"/>
                </a:solidFill>
                <a:latin typeface="Times New Roman" panose="02020603050405020304" pitchFamily="18" charset="0"/>
              </a:rPr>
              <a:t>Artacho</a:t>
            </a:r>
            <a:r>
              <a:rPr lang="en-US" dirty="0">
                <a:solidFill>
                  <a:prstClr val="black"/>
                </a:solidFill>
                <a:latin typeface="Times New Roman" panose="02020603050405020304" pitchFamily="18" charset="0"/>
              </a:rPr>
              <a:t>, R., &amp; </a:t>
            </a:r>
            <a:r>
              <a:rPr lang="en-US" dirty="0" err="1">
                <a:solidFill>
                  <a:prstClr val="black"/>
                </a:solidFill>
                <a:latin typeface="Times New Roman" panose="02020603050405020304" pitchFamily="18" charset="0"/>
              </a:rPr>
              <a:t>Giménez</a:t>
            </a:r>
            <a:r>
              <a:rPr lang="en-US" dirty="0">
                <a:solidFill>
                  <a:prstClr val="black"/>
                </a:solidFill>
                <a:latin typeface="Times New Roman" panose="02020603050405020304" pitchFamily="18" charset="0"/>
              </a:rPr>
              <a:t>, R. (2006). "Beneficial effects of green tea—a review." Journal of the American College of Nutrition, 25(2), 79–99.</a:t>
            </a:r>
          </a:p>
          <a:p>
            <a:pPr lvl="0" algn="just">
              <a:lnSpc>
                <a:spcPct val="150000"/>
              </a:lnSpc>
            </a:pPr>
            <a:r>
              <a:rPr lang="en-US" dirty="0">
                <a:solidFill>
                  <a:prstClr val="black"/>
                </a:solidFill>
                <a:latin typeface="Times New Roman" panose="02020603050405020304" pitchFamily="18" charset="0"/>
              </a:rPr>
              <a:t>These plants can be useful as complementary treatments, but it is recommended to consult healthcare professionals before use, as some may interact with medications.</a:t>
            </a:r>
          </a:p>
        </p:txBody>
      </p:sp>
    </p:spTree>
    <p:extLst>
      <p:ext uri="{BB962C8B-B14F-4D97-AF65-F5344CB8AC3E}">
        <p14:creationId xmlns:p14="http://schemas.microsoft.com/office/powerpoint/2010/main" val="3432727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71148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650731" cy="523220"/>
          </a:xfrm>
          <a:prstGeom prst="rect">
            <a:avLst/>
          </a:prstGeom>
        </p:spPr>
        <p:txBody>
          <a:bodyPr wrap="none">
            <a:spAutoFit/>
          </a:bodyPr>
          <a:lstStyle/>
          <a:p>
            <a:r>
              <a:rPr lang="en-US" sz="2800" b="1" dirty="0">
                <a:solidFill>
                  <a:schemeClr val="accent4">
                    <a:lumMod val="75000"/>
                  </a:schemeClr>
                </a:solidFill>
                <a:latin typeface="Times New Roman" panose="02020603050405020304" pitchFamily="18" charset="0"/>
              </a:rPr>
              <a:t>Therapeutic Tools in Traditional Medicine</a:t>
            </a:r>
            <a:endParaRPr lang="fa-IR" sz="2800" b="1" dirty="0">
              <a:solidFill>
                <a:schemeClr val="accent4">
                  <a:lumMod val="75000"/>
                </a:schemeClr>
              </a:solidFill>
              <a:latin typeface="Times New Roman" panose="02020603050405020304" pitchFamily="18" charset="0"/>
            </a:endParaRPr>
          </a:p>
        </p:txBody>
      </p:sp>
      <p:sp>
        <p:nvSpPr>
          <p:cNvPr id="3" name="Rectangle 2"/>
          <p:cNvSpPr/>
          <p:nvPr/>
        </p:nvSpPr>
        <p:spPr>
          <a:xfrm>
            <a:off x="90152" y="474345"/>
            <a:ext cx="12101848" cy="5909310"/>
          </a:xfrm>
          <a:prstGeom prst="rect">
            <a:avLst/>
          </a:prstGeom>
        </p:spPr>
        <p:txBody>
          <a:bodyPr wrap="square">
            <a:spAutoFit/>
          </a:bodyPr>
          <a:lstStyle/>
          <a:p>
            <a:pPr algn="just">
              <a:lnSpc>
                <a:spcPct val="150000"/>
              </a:lnSpc>
            </a:pPr>
            <a:r>
              <a:rPr lang="en-US" dirty="0">
                <a:latin typeface="Times New Roman" panose="02020603050405020304" pitchFamily="18" charset="0"/>
              </a:rPr>
              <a:t>As global health concerns increase with the emergence of new viruses and chronic health issues, traditional therapeutic practices such as aromatherapy, steam therapy, and acupuncture are being revisited for their potential to support immune health, alleviate symptoms, and promote overall wellness </a:t>
            </a:r>
            <a:r>
              <a:rPr lang="en-US" sz="1600" b="1" dirty="0">
                <a:solidFill>
                  <a:schemeClr val="accent5">
                    <a:lumMod val="50000"/>
                  </a:schemeClr>
                </a:solidFill>
                <a:latin typeface="Times New Roman" panose="02020603050405020304" pitchFamily="18" charset="0"/>
              </a:rPr>
              <a:t>(Kumar &amp; Pandey, 2020; </a:t>
            </a:r>
            <a:r>
              <a:rPr lang="en-US" sz="1600" b="1" dirty="0" err="1">
                <a:solidFill>
                  <a:schemeClr val="accent5">
                    <a:lumMod val="50000"/>
                  </a:schemeClr>
                </a:solidFill>
                <a:latin typeface="Times New Roman" panose="02020603050405020304" pitchFamily="18" charset="0"/>
              </a:rPr>
              <a:t>Alschuler</a:t>
            </a:r>
            <a:r>
              <a:rPr lang="en-US" sz="1600" b="1" dirty="0">
                <a:solidFill>
                  <a:schemeClr val="accent5">
                    <a:lumMod val="50000"/>
                  </a:schemeClr>
                </a:solidFill>
                <a:latin typeface="Times New Roman" panose="02020603050405020304" pitchFamily="18" charset="0"/>
              </a:rPr>
              <a:t> &amp; Duke, 2019). </a:t>
            </a:r>
            <a:r>
              <a:rPr lang="en-US" dirty="0">
                <a:latin typeface="Times New Roman" panose="02020603050405020304" pitchFamily="18" charset="0"/>
              </a:rPr>
              <a:t>These time-tested methods provide alternative ways to manage health issues, both as complementary treatments alongside modern medicine and as preventive measures to maintain health and balance in the body </a:t>
            </a:r>
            <a:r>
              <a:rPr lang="en-US" sz="1600" b="1" dirty="0">
                <a:solidFill>
                  <a:schemeClr val="accent5">
                    <a:lumMod val="50000"/>
                  </a:schemeClr>
                </a:solidFill>
                <a:latin typeface="Times New Roman" panose="02020603050405020304" pitchFamily="18" charset="0"/>
              </a:rPr>
              <a:t>(Maruyama et al., 2021</a:t>
            </a:r>
            <a:r>
              <a:rPr lang="en-US" sz="1600" b="1" dirty="0" smtClean="0">
                <a:solidFill>
                  <a:schemeClr val="accent5">
                    <a:lumMod val="50000"/>
                  </a:schemeClr>
                </a:solidFill>
                <a:latin typeface="Times New Roman" panose="02020603050405020304" pitchFamily="18" charset="0"/>
              </a:rPr>
              <a:t>).</a:t>
            </a:r>
            <a:endParaRPr lang="en-US" dirty="0">
              <a:latin typeface="Times New Roman" panose="02020603050405020304" pitchFamily="18" charset="0"/>
            </a:endParaRPr>
          </a:p>
          <a:p>
            <a:pPr marL="342900" indent="-342900" algn="just">
              <a:lnSpc>
                <a:spcPct val="150000"/>
              </a:lnSpc>
              <a:buAutoNum type="arabicPeriod"/>
            </a:pPr>
            <a:r>
              <a:rPr lang="en-US" b="1" dirty="0" smtClean="0">
                <a:solidFill>
                  <a:srgbClr val="FF0000"/>
                </a:solidFill>
                <a:latin typeface="Times New Roman" panose="02020603050405020304" pitchFamily="18" charset="0"/>
              </a:rPr>
              <a:t>Aromatherapy</a:t>
            </a:r>
            <a:r>
              <a:rPr lang="en-US" b="1" dirty="0">
                <a:solidFill>
                  <a:srgbClr val="FF0000"/>
                </a:solidFill>
                <a:latin typeface="Times New Roman" panose="02020603050405020304" pitchFamily="18" charset="0"/>
              </a:rPr>
              <a:t>: </a:t>
            </a:r>
            <a:r>
              <a:rPr lang="en-US" dirty="0">
                <a:latin typeface="Times New Roman" panose="02020603050405020304" pitchFamily="18" charset="0"/>
              </a:rPr>
              <a:t>The therapeutic use of essential oils derived from plants remains one of the most accessible traditional methods today. Essential oils like eucalyptus, lavender, and tea tree are noted for their immune-boosting, stress-relieving, and antiviral properties </a:t>
            </a:r>
            <a:r>
              <a:rPr lang="en-US" sz="1600" b="1" dirty="0">
                <a:solidFill>
                  <a:schemeClr val="accent5">
                    <a:lumMod val="50000"/>
                  </a:schemeClr>
                </a:solidFill>
                <a:latin typeface="Times New Roman" panose="02020603050405020304" pitchFamily="18" charset="0"/>
              </a:rPr>
              <a:t>(Kumar &amp; Pandey, 2020).</a:t>
            </a:r>
            <a:r>
              <a:rPr lang="en-US" dirty="0">
                <a:latin typeface="Times New Roman" panose="02020603050405020304" pitchFamily="18" charset="0"/>
              </a:rPr>
              <a:t> Aromatherapy is increasingly recommended in respiratory care, especially for alleviating symptoms of upper respiratory infections through inhalation or massage, which promotes both physical and mental relaxation </a:t>
            </a:r>
            <a:r>
              <a:rPr lang="en-US" sz="1600" b="1" dirty="0">
                <a:solidFill>
                  <a:schemeClr val="accent5">
                    <a:lumMod val="50000"/>
                  </a:schemeClr>
                </a:solidFill>
                <a:latin typeface="Times New Roman" panose="02020603050405020304" pitchFamily="18" charset="0"/>
              </a:rPr>
              <a:t>(Maruyama et al., 2021</a:t>
            </a:r>
            <a:r>
              <a:rPr lang="en-US" sz="1600" b="1" dirty="0" smtClean="0">
                <a:solidFill>
                  <a:schemeClr val="accent5">
                    <a:lumMod val="50000"/>
                  </a:schemeClr>
                </a:solidFill>
                <a:latin typeface="Times New Roman" panose="02020603050405020304" pitchFamily="18" charset="0"/>
              </a:rPr>
              <a:t>).</a:t>
            </a:r>
          </a:p>
          <a:p>
            <a:pPr algn="just">
              <a:lnSpc>
                <a:spcPct val="150000"/>
              </a:lnSpc>
            </a:pPr>
            <a:r>
              <a:rPr lang="en-US" b="1" dirty="0" smtClean="0">
                <a:solidFill>
                  <a:srgbClr val="FF0000"/>
                </a:solidFill>
                <a:latin typeface="Times New Roman" panose="02020603050405020304" pitchFamily="18" charset="0"/>
              </a:rPr>
              <a:t>2</a:t>
            </a:r>
            <a:r>
              <a:rPr lang="en-US" b="1" dirty="0">
                <a:solidFill>
                  <a:srgbClr val="FF0000"/>
                </a:solidFill>
                <a:latin typeface="Times New Roman" panose="02020603050405020304" pitchFamily="18" charset="0"/>
              </a:rPr>
              <a:t>. Steam Therapy: </a:t>
            </a:r>
            <a:r>
              <a:rPr lang="en-US" dirty="0">
                <a:latin typeface="Times New Roman" panose="02020603050405020304" pitchFamily="18" charset="0"/>
              </a:rPr>
              <a:t>A longstanding method for respiratory health, steam therapy uses the inhalation of steam to relieve symptoms related to colds, flu, and other respiratory illnesses. In 2024, steam therapy has gained popularity as a supportive treatment in virus management protocols, helping to open airways, reduce inflammation, and clear mucus </a:t>
            </a:r>
            <a:r>
              <a:rPr lang="en-US" sz="1600" b="1" dirty="0">
                <a:solidFill>
                  <a:schemeClr val="accent5">
                    <a:lumMod val="50000"/>
                  </a:schemeClr>
                </a:solidFill>
                <a:latin typeface="Times New Roman" panose="02020603050405020304" pitchFamily="18" charset="0"/>
              </a:rPr>
              <a:t>(Zhang &amp; Yang, 2023). Modern </a:t>
            </a:r>
            <a:r>
              <a:rPr lang="en-US" dirty="0">
                <a:latin typeface="Times New Roman" panose="02020603050405020304" pitchFamily="18" charset="0"/>
              </a:rPr>
              <a:t>adaptations combine herbal additives like chamomile or peppermint to enhance therapeutic effects </a:t>
            </a:r>
            <a:r>
              <a:rPr lang="en-US" sz="1600" b="1" dirty="0">
                <a:solidFill>
                  <a:schemeClr val="accent5">
                    <a:lumMod val="50000"/>
                  </a:schemeClr>
                </a:solidFill>
                <a:latin typeface="Times New Roman" panose="02020603050405020304" pitchFamily="18" charset="0"/>
              </a:rPr>
              <a:t>(Chen et al., 2022).</a:t>
            </a:r>
            <a:endParaRPr lang="fa-IR" sz="1600" b="1" dirty="0">
              <a:solidFill>
                <a:schemeClr val="accent5">
                  <a:lumMod val="50000"/>
                </a:schemeClr>
              </a:solidFill>
              <a:latin typeface="Times New Roman" panose="02020603050405020304" pitchFamily="18" charset="0"/>
            </a:endParaRPr>
          </a:p>
        </p:txBody>
      </p:sp>
    </p:spTree>
    <p:extLst>
      <p:ext uri="{BB962C8B-B14F-4D97-AF65-F5344CB8AC3E}">
        <p14:creationId xmlns:p14="http://schemas.microsoft.com/office/powerpoint/2010/main" val="366481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85" y="0"/>
            <a:ext cx="7396766" cy="523220"/>
          </a:xfrm>
          <a:prstGeom prst="rect">
            <a:avLst/>
          </a:prstGeom>
        </p:spPr>
        <p:txBody>
          <a:bodyPr wrap="square">
            <a:spAutoFit/>
          </a:bodyPr>
          <a:lstStyle/>
          <a:p>
            <a:pPr lvl="0"/>
            <a:r>
              <a:rPr lang="en-US" sz="2800" b="1" dirty="0">
                <a:solidFill>
                  <a:srgbClr val="FFC000">
                    <a:lumMod val="75000"/>
                  </a:srgbClr>
                </a:solidFill>
                <a:latin typeface="Times New Roman" panose="02020603050405020304" pitchFamily="18" charset="0"/>
              </a:rPr>
              <a:t>Therapeutic Tools in Traditional Medicine</a:t>
            </a:r>
            <a:endParaRPr lang="fa-IR" sz="2800" b="1" dirty="0">
              <a:solidFill>
                <a:srgbClr val="FFC000">
                  <a:lumMod val="75000"/>
                </a:srgbClr>
              </a:solidFill>
              <a:latin typeface="Times New Roman" panose="02020603050405020304" pitchFamily="18" charset="0"/>
            </a:endParaRPr>
          </a:p>
        </p:txBody>
      </p:sp>
      <p:sp>
        <p:nvSpPr>
          <p:cNvPr id="3" name="Rectangle 2"/>
          <p:cNvSpPr/>
          <p:nvPr/>
        </p:nvSpPr>
        <p:spPr>
          <a:xfrm>
            <a:off x="0" y="635641"/>
            <a:ext cx="12192000" cy="4662815"/>
          </a:xfrm>
          <a:prstGeom prst="rect">
            <a:avLst/>
          </a:prstGeom>
        </p:spPr>
        <p:txBody>
          <a:bodyPr wrap="square">
            <a:spAutoFit/>
          </a:bodyPr>
          <a:lstStyle/>
          <a:p>
            <a:pPr algn="just">
              <a:lnSpc>
                <a:spcPct val="150000"/>
              </a:lnSpc>
            </a:pPr>
            <a:r>
              <a:rPr lang="en-US" b="1" dirty="0">
                <a:solidFill>
                  <a:srgbClr val="FF0000"/>
                </a:solidFill>
                <a:latin typeface="Times New Roman" panose="02020603050405020304" pitchFamily="18" charset="0"/>
              </a:rPr>
              <a:t>3. Acupuncture: </a:t>
            </a:r>
            <a:r>
              <a:rPr lang="en-US" dirty="0">
                <a:latin typeface="Times New Roman" panose="02020603050405020304" pitchFamily="18" charset="0"/>
              </a:rPr>
              <a:t>Originating from Traditional Chinese Medicine, acupuncture is now widely recognized for its ability to stimulate the body’s natural healing processes by targeting specific energy points. Recent studies highlight acupuncture's potential to reduce pain, boost immunity, and even improve mental health—key benefits in holistic approaches to combating both acute and chronic illnesses </a:t>
            </a:r>
            <a:r>
              <a:rPr lang="en-US" sz="1600" b="1" dirty="0">
                <a:solidFill>
                  <a:schemeClr val="accent5">
                    <a:lumMod val="50000"/>
                  </a:schemeClr>
                </a:solidFill>
                <a:latin typeface="Times New Roman" panose="02020603050405020304" pitchFamily="18" charset="0"/>
              </a:rPr>
              <a:t>(Chen et al., 2022</a:t>
            </a:r>
            <a:r>
              <a:rPr lang="en-US" sz="1600" b="1" dirty="0" smtClean="0">
                <a:solidFill>
                  <a:schemeClr val="accent5">
                    <a:lumMod val="50000"/>
                  </a:schemeClr>
                </a:solidFill>
                <a:latin typeface="Times New Roman" panose="02020603050405020304" pitchFamily="18" charset="0"/>
              </a:rPr>
              <a:t>).</a:t>
            </a:r>
            <a:endParaRPr lang="en-US" b="1" dirty="0">
              <a:solidFill>
                <a:schemeClr val="accent5">
                  <a:lumMod val="50000"/>
                </a:schemeClr>
              </a:solidFill>
              <a:latin typeface="Times New Roman" panose="02020603050405020304" pitchFamily="18" charset="0"/>
            </a:endParaRPr>
          </a:p>
          <a:p>
            <a:pPr algn="just">
              <a:lnSpc>
                <a:spcPct val="150000"/>
              </a:lnSpc>
            </a:pPr>
            <a:r>
              <a:rPr lang="en-US" dirty="0">
                <a:latin typeface="Times New Roman" panose="02020603050405020304" pitchFamily="18" charset="0"/>
              </a:rPr>
              <a:t>Integrating these traditional practices alongside conventional treatments offers a holistic health strategy. By addressing both physical and mental aspects, these therapies play a vital role in building resilience against new health challenges, promoting well-being, and connecting individuals with ancient healing traditions adapted to modern life </a:t>
            </a:r>
            <a:r>
              <a:rPr lang="en-US" sz="1600" b="1" dirty="0">
                <a:solidFill>
                  <a:schemeClr val="accent5">
                    <a:lumMod val="50000"/>
                  </a:schemeClr>
                </a:solidFill>
                <a:latin typeface="Times New Roman" panose="02020603050405020304" pitchFamily="18" charset="0"/>
              </a:rPr>
              <a:t>(</a:t>
            </a:r>
            <a:r>
              <a:rPr lang="en-US" sz="1600" b="1" dirty="0" err="1">
                <a:solidFill>
                  <a:schemeClr val="accent5">
                    <a:lumMod val="50000"/>
                  </a:schemeClr>
                </a:solidFill>
                <a:latin typeface="Times New Roman" panose="02020603050405020304" pitchFamily="18" charset="0"/>
              </a:rPr>
              <a:t>Alschuler</a:t>
            </a:r>
            <a:r>
              <a:rPr lang="en-US" sz="1600" b="1" dirty="0">
                <a:solidFill>
                  <a:schemeClr val="accent5">
                    <a:lumMod val="50000"/>
                  </a:schemeClr>
                </a:solidFill>
                <a:latin typeface="Times New Roman" panose="02020603050405020304" pitchFamily="18" charset="0"/>
              </a:rPr>
              <a:t> &amp; Duke, 2019</a:t>
            </a:r>
            <a:r>
              <a:rPr lang="en-US" sz="1600" b="1" dirty="0" smtClean="0">
                <a:solidFill>
                  <a:schemeClr val="accent5">
                    <a:lumMod val="50000"/>
                  </a:schemeClr>
                </a:solidFill>
                <a:latin typeface="Times New Roman" panose="02020603050405020304" pitchFamily="18" charset="0"/>
              </a:rPr>
              <a:t>).</a:t>
            </a:r>
          </a:p>
          <a:p>
            <a:pPr algn="just">
              <a:lnSpc>
                <a:spcPct val="150000"/>
              </a:lnSpc>
            </a:pPr>
            <a:r>
              <a:rPr lang="en-US" dirty="0">
                <a:latin typeface="Times New Roman" panose="02020603050405020304" pitchFamily="18" charset="0"/>
              </a:rPr>
              <a:t>With the rise of viral infections, including those affecting respiratory health, traditional methods such as aromatherapy, steam therapy, and acupuncture have gained traction as complementary approaches to symptom management and immune support. These practices focus on natural ways to alleviate inflammation, reduce stress, and enhance the body's resilience against viruses, thereby complementing conventional treatments and bolstering overall health</a:t>
            </a:r>
            <a:r>
              <a:rPr lang="en-US" dirty="0" smtClean="0">
                <a:latin typeface="Times New Roman" panose="02020603050405020304" pitchFamily="18" charset="0"/>
              </a:rPr>
              <a:t>.</a:t>
            </a:r>
            <a:endParaRPr lang="en-US" dirty="0">
              <a:latin typeface="Times New Roman" panose="02020603050405020304" pitchFamily="18" charset="0"/>
            </a:endParaRPr>
          </a:p>
        </p:txBody>
      </p:sp>
    </p:spTree>
    <p:extLst>
      <p:ext uri="{BB962C8B-B14F-4D97-AF65-F5344CB8AC3E}">
        <p14:creationId xmlns:p14="http://schemas.microsoft.com/office/powerpoint/2010/main" val="1712794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422573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612845"/>
            <a:ext cx="12192001" cy="5032147"/>
          </a:xfrm>
          <a:prstGeom prst="rect">
            <a:avLst/>
          </a:prstGeom>
        </p:spPr>
        <p:txBody>
          <a:bodyPr wrap="square">
            <a:spAutoFit/>
          </a:bodyPr>
          <a:lstStyle/>
          <a:p>
            <a:pPr algn="just">
              <a:lnSpc>
                <a:spcPct val="150000"/>
              </a:lnSpc>
            </a:pPr>
            <a:r>
              <a:rPr lang="en-US" sz="1600" b="1" dirty="0" smtClean="0">
                <a:solidFill>
                  <a:srgbClr val="FF0000"/>
                </a:solidFill>
                <a:latin typeface="Times New Roman" panose="02020603050405020304" pitchFamily="18" charset="0"/>
              </a:rPr>
              <a:t>1</a:t>
            </a:r>
            <a:r>
              <a:rPr lang="en-US" sz="1600" b="1" dirty="0">
                <a:solidFill>
                  <a:srgbClr val="FF0000"/>
                </a:solidFill>
                <a:latin typeface="Times New Roman" panose="02020603050405020304" pitchFamily="18" charset="0"/>
              </a:rPr>
              <a:t>. Aromatherapy</a:t>
            </a:r>
          </a:p>
          <a:p>
            <a:pPr algn="just">
              <a:lnSpc>
                <a:spcPct val="150000"/>
              </a:lnSpc>
            </a:pPr>
            <a:r>
              <a:rPr lang="en-US" dirty="0">
                <a:latin typeface="Times New Roman" panose="02020603050405020304" pitchFamily="18" charset="0"/>
              </a:rPr>
              <a:t>Aromatherapy uses essential oils like eucalyptus, tea tree, and lavender, known for their antiviral, antibacterial, and calming properties. In recent studies, essential oils have shown effectiveness in not only easing respiratory symptoms but also reducing viral load on contact. Inhalation of these oils can stimulate the olfactory system and influence the limbic system, which regulates immune responses and mood </a:t>
            </a:r>
            <a:r>
              <a:rPr lang="en-US" sz="1600" b="1" dirty="0">
                <a:solidFill>
                  <a:schemeClr val="accent5">
                    <a:lumMod val="50000"/>
                  </a:schemeClr>
                </a:solidFill>
                <a:latin typeface="Times New Roman" panose="02020603050405020304" pitchFamily="18" charset="0"/>
              </a:rPr>
              <a:t>(Kumar &amp; Pandey, 2024). </a:t>
            </a:r>
            <a:r>
              <a:rPr lang="en-US" dirty="0">
                <a:latin typeface="Times New Roman" panose="02020603050405020304" pitchFamily="18" charset="0"/>
              </a:rPr>
              <a:t>Moreover, components like 1,8-cineole found in eucalyptus can modulate cytokine production, which plays a critical role in managing inflammation during infections</a:t>
            </a:r>
            <a:r>
              <a:rPr lang="en-US" dirty="0" smtClean="0">
                <a:latin typeface="Times New Roman" panose="02020603050405020304" pitchFamily="18" charset="0"/>
              </a:rPr>
              <a:t>.</a:t>
            </a:r>
          </a:p>
          <a:p>
            <a:pPr algn="just">
              <a:lnSpc>
                <a:spcPct val="150000"/>
              </a:lnSpc>
            </a:pPr>
            <a:r>
              <a:rPr lang="en-US" b="1" dirty="0">
                <a:solidFill>
                  <a:srgbClr val="FF0000"/>
                </a:solidFill>
                <a:latin typeface="Times New Roman" panose="02020603050405020304" pitchFamily="18" charset="0"/>
              </a:rPr>
              <a:t>2. Steam Therapy</a:t>
            </a:r>
          </a:p>
          <a:p>
            <a:pPr algn="just">
              <a:lnSpc>
                <a:spcPct val="150000"/>
              </a:lnSpc>
            </a:pPr>
            <a:r>
              <a:rPr lang="en-US" dirty="0">
                <a:latin typeface="Times New Roman" panose="02020603050405020304" pitchFamily="18" charset="0"/>
              </a:rPr>
              <a:t>Inhaling steam infused with herbal extracts, such as peppermint or chamomile, supports respiratory health by moisturizing nasal passages and loosening mucus, making it easier to clear the respiratory tract. This technique, while traditional, is supported by studies indicating that moist heat can inactivate certain pathogens and enhance </a:t>
            </a:r>
            <a:r>
              <a:rPr lang="en-US" dirty="0" err="1">
                <a:latin typeface="Times New Roman" panose="02020603050405020304" pitchFamily="18" charset="0"/>
              </a:rPr>
              <a:t>mucociliary</a:t>
            </a:r>
            <a:r>
              <a:rPr lang="en-US" dirty="0">
                <a:latin typeface="Times New Roman" panose="02020603050405020304" pitchFamily="18" charset="0"/>
              </a:rPr>
              <a:t> clearance, helping the body expel infectious agents more effectively </a:t>
            </a:r>
            <a:r>
              <a:rPr lang="en-US" sz="1600" b="1" dirty="0">
                <a:solidFill>
                  <a:schemeClr val="accent5">
                    <a:lumMod val="50000"/>
                  </a:schemeClr>
                </a:solidFill>
                <a:latin typeface="Times New Roman" panose="02020603050405020304" pitchFamily="18" charset="0"/>
              </a:rPr>
              <a:t>(Zhang &amp; Yang, 2024). </a:t>
            </a:r>
            <a:r>
              <a:rPr lang="en-US" dirty="0">
                <a:latin typeface="Times New Roman" panose="02020603050405020304" pitchFamily="18" charset="0"/>
              </a:rPr>
              <a:t>By incorporating antiviral herbs, steam therapy provides both physical and immune support in the face of respiratory viruses.</a:t>
            </a:r>
            <a:endParaRPr lang="fa-IR" dirty="0">
              <a:latin typeface="Times New Roman" panose="02020603050405020304" pitchFamily="18" charset="0"/>
            </a:endParaRPr>
          </a:p>
        </p:txBody>
      </p:sp>
      <p:sp>
        <p:nvSpPr>
          <p:cNvPr id="4" name="Rectangle 3"/>
          <p:cNvSpPr/>
          <p:nvPr/>
        </p:nvSpPr>
        <p:spPr>
          <a:xfrm>
            <a:off x="-2" y="0"/>
            <a:ext cx="8165207" cy="523220"/>
          </a:xfrm>
          <a:prstGeom prst="rect">
            <a:avLst/>
          </a:prstGeom>
        </p:spPr>
        <p:txBody>
          <a:bodyPr wrap="square">
            <a:spAutoFit/>
          </a:bodyPr>
          <a:lstStyle/>
          <a:p>
            <a:pPr lvl="0"/>
            <a:r>
              <a:rPr lang="en-US" sz="2800" b="1" dirty="0">
                <a:solidFill>
                  <a:srgbClr val="FFC000">
                    <a:lumMod val="75000"/>
                  </a:srgbClr>
                </a:solidFill>
                <a:latin typeface="Times New Roman" panose="02020603050405020304" pitchFamily="18" charset="0"/>
              </a:rPr>
              <a:t>Therapeutic Tools in Traditional Medicine</a:t>
            </a:r>
            <a:endParaRPr lang="fa-IR" sz="2800" b="1" dirty="0">
              <a:solidFill>
                <a:srgbClr val="FFC000">
                  <a:lumMod val="75000"/>
                </a:srgbClr>
              </a:solidFill>
              <a:latin typeface="Times New Roman" panose="02020603050405020304" pitchFamily="18" charset="0"/>
            </a:endParaRPr>
          </a:p>
        </p:txBody>
      </p:sp>
    </p:spTree>
    <p:extLst>
      <p:ext uri="{BB962C8B-B14F-4D97-AF65-F5344CB8AC3E}">
        <p14:creationId xmlns:p14="http://schemas.microsoft.com/office/powerpoint/2010/main" val="3550303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563"/>
            <a:ext cx="7122017" cy="523220"/>
          </a:xfrm>
          <a:prstGeom prst="rect">
            <a:avLst/>
          </a:prstGeom>
        </p:spPr>
        <p:txBody>
          <a:bodyPr wrap="square">
            <a:spAutoFit/>
          </a:bodyPr>
          <a:lstStyle/>
          <a:p>
            <a:pPr lvl="0"/>
            <a:r>
              <a:rPr lang="en-US" sz="2800" b="1" dirty="0">
                <a:solidFill>
                  <a:srgbClr val="FFC000">
                    <a:lumMod val="75000"/>
                  </a:srgbClr>
                </a:solidFill>
                <a:latin typeface="Times New Roman" panose="02020603050405020304" pitchFamily="18" charset="0"/>
              </a:rPr>
              <a:t>Therapeutic Tools in Traditional Medicine</a:t>
            </a:r>
            <a:endParaRPr lang="fa-IR" sz="2800" b="1" dirty="0">
              <a:solidFill>
                <a:srgbClr val="FFC000">
                  <a:lumMod val="75000"/>
                </a:srgbClr>
              </a:solidFill>
              <a:latin typeface="Times New Roman" panose="02020603050405020304" pitchFamily="18" charset="0"/>
            </a:endParaRPr>
          </a:p>
        </p:txBody>
      </p:sp>
      <p:sp>
        <p:nvSpPr>
          <p:cNvPr id="3" name="Rectangle 2"/>
          <p:cNvSpPr/>
          <p:nvPr/>
        </p:nvSpPr>
        <p:spPr>
          <a:xfrm>
            <a:off x="0" y="889844"/>
            <a:ext cx="12192000" cy="3831818"/>
          </a:xfrm>
          <a:prstGeom prst="rect">
            <a:avLst/>
          </a:prstGeom>
        </p:spPr>
        <p:txBody>
          <a:bodyPr wrap="square">
            <a:spAutoFit/>
          </a:bodyPr>
          <a:lstStyle/>
          <a:p>
            <a:pPr algn="just">
              <a:lnSpc>
                <a:spcPct val="150000"/>
              </a:lnSpc>
            </a:pPr>
            <a:r>
              <a:rPr lang="en-US" b="1" dirty="0">
                <a:solidFill>
                  <a:srgbClr val="FF0000"/>
                </a:solidFill>
                <a:latin typeface="Times New Roman" panose="02020603050405020304" pitchFamily="18" charset="0"/>
              </a:rPr>
              <a:t>3. Acupuncture</a:t>
            </a:r>
          </a:p>
          <a:p>
            <a:pPr algn="just">
              <a:lnSpc>
                <a:spcPct val="150000"/>
              </a:lnSpc>
            </a:pPr>
            <a:r>
              <a:rPr lang="en-US" dirty="0">
                <a:latin typeface="Times New Roman" panose="02020603050405020304" pitchFamily="18" charset="0"/>
              </a:rPr>
              <a:t>Acupuncture’s role in immune modulation is increasingly supported by clinical research. By targeting specific points related to immunity and stress relief, acupuncture has shown promise in enhancing natural killer (NK) cell activity and regulating cytokine responses, which are essential for fighting off viral infections </a:t>
            </a:r>
            <a:r>
              <a:rPr lang="en-US" sz="1600" b="1" dirty="0">
                <a:solidFill>
                  <a:schemeClr val="accent5">
                    <a:lumMod val="50000"/>
                  </a:schemeClr>
                </a:solidFill>
                <a:latin typeface="Times New Roman" panose="02020603050405020304" pitchFamily="18" charset="0"/>
              </a:rPr>
              <a:t>(Chen et al., 2024). </a:t>
            </a:r>
            <a:r>
              <a:rPr lang="en-US" dirty="0">
                <a:latin typeface="Times New Roman" panose="02020603050405020304" pitchFamily="18" charset="0"/>
              </a:rPr>
              <a:t>Regular sessions of acupuncture can balance immune responses, helping the body to manage inflammation and stress—two factors critical to maintaining robust immunity in viral outbreaks</a:t>
            </a:r>
            <a:r>
              <a:rPr lang="en-US" dirty="0" smtClean="0">
                <a:latin typeface="Times New Roman" panose="02020603050405020304" pitchFamily="18" charset="0"/>
              </a:rPr>
              <a:t>.</a:t>
            </a:r>
            <a:endParaRPr lang="en-US" dirty="0">
              <a:latin typeface="Times New Roman" panose="02020603050405020304" pitchFamily="18" charset="0"/>
            </a:endParaRPr>
          </a:p>
          <a:p>
            <a:pPr algn="just">
              <a:lnSpc>
                <a:spcPct val="150000"/>
              </a:lnSpc>
            </a:pPr>
            <a:r>
              <a:rPr lang="en-US" dirty="0">
                <a:latin typeface="Times New Roman" panose="02020603050405020304" pitchFamily="18" charset="0"/>
              </a:rPr>
              <a:t>Integrating these therapies alongside mainstream treatments provides a comprehensive approach to health, where physical, mental, and immunological resilience is prioritized. The combination of antiviral properties, immune modulation, and stress reduction highlights the effectiveness of these ancient practices in preparing the body to face viral infections with enhanced resilience.</a:t>
            </a:r>
            <a:endParaRPr lang="fa-IR" dirty="0">
              <a:latin typeface="Times New Roman" panose="02020603050405020304" pitchFamily="18" charset="0"/>
            </a:endParaRPr>
          </a:p>
        </p:txBody>
      </p:sp>
    </p:spTree>
    <p:extLst>
      <p:ext uri="{BB962C8B-B14F-4D97-AF65-F5344CB8AC3E}">
        <p14:creationId xmlns:p14="http://schemas.microsoft.com/office/powerpoint/2010/main" val="4082037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43747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141" y="0"/>
            <a:ext cx="8137677" cy="523220"/>
          </a:xfrm>
          <a:prstGeom prst="rect">
            <a:avLst/>
          </a:prstGeom>
        </p:spPr>
        <p:txBody>
          <a:bodyPr wrap="none">
            <a:spAutoFit/>
          </a:bodyPr>
          <a:lstStyle/>
          <a:p>
            <a:r>
              <a:rPr lang="en-US" sz="2800" b="1" dirty="0">
                <a:solidFill>
                  <a:schemeClr val="accent4">
                    <a:lumMod val="75000"/>
                  </a:schemeClr>
                </a:solidFill>
                <a:latin typeface="Times New Roman" panose="02020603050405020304" pitchFamily="18" charset="0"/>
              </a:rPr>
              <a:t>Synergy Between Traditional and Modern Medicine</a:t>
            </a:r>
            <a:endParaRPr lang="fa-IR" sz="2800" b="1" dirty="0">
              <a:solidFill>
                <a:schemeClr val="accent4">
                  <a:lumMod val="75000"/>
                </a:schemeClr>
              </a:solidFill>
              <a:latin typeface="Times New Roman" panose="02020603050405020304" pitchFamily="18" charset="0"/>
            </a:endParaRPr>
          </a:p>
        </p:txBody>
      </p:sp>
      <p:sp>
        <p:nvSpPr>
          <p:cNvPr id="3" name="Rectangle 2"/>
          <p:cNvSpPr/>
          <p:nvPr/>
        </p:nvSpPr>
        <p:spPr>
          <a:xfrm>
            <a:off x="0" y="523220"/>
            <a:ext cx="12192000" cy="4820487"/>
          </a:xfrm>
          <a:prstGeom prst="rect">
            <a:avLst/>
          </a:prstGeom>
        </p:spPr>
        <p:txBody>
          <a:bodyPr wrap="square">
            <a:spAutoFit/>
          </a:bodyPr>
          <a:lstStyle/>
          <a:p>
            <a:pPr algn="just">
              <a:lnSpc>
                <a:spcPct val="250000"/>
              </a:lnSpc>
            </a:pPr>
            <a:r>
              <a:rPr lang="en-US" dirty="0">
                <a:latin typeface="Times New Roman" panose="02020603050405020304" pitchFamily="18" charset="0"/>
              </a:rPr>
              <a:t>The combination of traditional and modern medical practices holds great promise for managing viral infections more effectively. Countries such as China and India have long integrated traditional medicine with modern health systems, offering comprehensive care that addresses both physical and mental aspects of health. For instance, in China, traditional Chinese medicine (TCM) has been used alongside Western medicine to treat COVID-19 patients, showing positive outcomes in symptom management and recovery rates. Studies suggest that blending the two approaches can result in better patient outcomes, as traditional therapies support the body’s natural defenses, while modern medicine targets the pathogen directly. The synergy between these approaches could lead to a more holistic treatment model, particularly in the context of emerging infectious diseases.</a:t>
            </a:r>
            <a:endParaRPr lang="fa-IR" dirty="0">
              <a:latin typeface="Times New Roman" panose="02020603050405020304" pitchFamily="18" charset="0"/>
            </a:endParaRPr>
          </a:p>
        </p:txBody>
      </p:sp>
    </p:spTree>
    <p:extLst>
      <p:ext uri="{BB962C8B-B14F-4D97-AF65-F5344CB8AC3E}">
        <p14:creationId xmlns:p14="http://schemas.microsoft.com/office/powerpoint/2010/main" val="340219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43046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694123" cy="523220"/>
          </a:xfrm>
          <a:prstGeom prst="rect">
            <a:avLst/>
          </a:prstGeom>
        </p:spPr>
        <p:txBody>
          <a:bodyPr wrap="none">
            <a:spAutoFit/>
          </a:bodyPr>
          <a:lstStyle/>
          <a:p>
            <a:r>
              <a:rPr lang="en-US" sz="2800" b="1" dirty="0">
                <a:solidFill>
                  <a:schemeClr val="accent4">
                    <a:lumMod val="75000"/>
                  </a:schemeClr>
                </a:solidFill>
                <a:latin typeface="Times New Roman" panose="02020603050405020304" pitchFamily="18" charset="0"/>
              </a:rPr>
              <a:t>Conclusion and Future Perspectives</a:t>
            </a:r>
            <a:endParaRPr lang="fa-IR" sz="2800" b="1" dirty="0">
              <a:solidFill>
                <a:schemeClr val="accent4">
                  <a:lumMod val="75000"/>
                </a:schemeClr>
              </a:solidFill>
              <a:latin typeface="Times New Roman" panose="02020603050405020304" pitchFamily="18" charset="0"/>
            </a:endParaRPr>
          </a:p>
        </p:txBody>
      </p:sp>
      <p:sp>
        <p:nvSpPr>
          <p:cNvPr id="3" name="Rectangle 2"/>
          <p:cNvSpPr/>
          <p:nvPr/>
        </p:nvSpPr>
        <p:spPr>
          <a:xfrm>
            <a:off x="0" y="683988"/>
            <a:ext cx="12192000" cy="4820487"/>
          </a:xfrm>
          <a:prstGeom prst="rect">
            <a:avLst/>
          </a:prstGeom>
        </p:spPr>
        <p:txBody>
          <a:bodyPr wrap="square">
            <a:spAutoFit/>
          </a:bodyPr>
          <a:lstStyle/>
          <a:p>
            <a:pPr algn="just">
              <a:lnSpc>
                <a:spcPct val="250000"/>
              </a:lnSpc>
            </a:pPr>
            <a:r>
              <a:rPr lang="en-US" dirty="0">
                <a:latin typeface="Times New Roman" panose="02020603050405020304" pitchFamily="18" charset="0"/>
              </a:rPr>
              <a:t>Traditional medicine continues to play an important role in managing viral infections, particularly in strengthening the immune system and reducing symptoms. As scientific research in 2024 progresses, the evidence supporting the integration of traditional and modern medicine continues to grow. However, challenges remain in terms of standardizing treatments, ensuring safety, and gaining regulatory approval for traditional therapies. Future research will need to focus on validating the efficacy of traditional practices through clinical trials, exploring the potential for new drug discoveries, and further developing protocols for their safe use in conjunction with modern medicine. As we move forward, a more collaborative approach between traditional and modern healthcare systems could pave the way for more effective global health strategies.</a:t>
            </a:r>
            <a:endParaRPr lang="fa-IR" dirty="0">
              <a:latin typeface="Times New Roman" panose="02020603050405020304" pitchFamily="18" charset="0"/>
            </a:endParaRPr>
          </a:p>
        </p:txBody>
      </p:sp>
    </p:spTree>
    <p:extLst>
      <p:ext uri="{BB962C8B-B14F-4D97-AF65-F5344CB8AC3E}">
        <p14:creationId xmlns:p14="http://schemas.microsoft.com/office/powerpoint/2010/main" val="792661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7109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51681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3031"/>
            <a:ext cx="8884612" cy="523220"/>
          </a:xfrm>
          <a:prstGeom prst="rect">
            <a:avLst/>
          </a:prstGeom>
        </p:spPr>
        <p:txBody>
          <a:bodyPr wrap="none">
            <a:spAutoFit/>
          </a:bodyPr>
          <a:lstStyle/>
          <a:p>
            <a:r>
              <a:rPr lang="en-US" sz="2800" b="1" dirty="0">
                <a:solidFill>
                  <a:schemeClr val="accent4">
                    <a:lumMod val="75000"/>
                  </a:schemeClr>
                </a:solidFill>
                <a:latin typeface="Times New Roman" panose="02020603050405020304" pitchFamily="18" charset="0"/>
                <a:cs typeface="+mj-cs"/>
              </a:rPr>
              <a:t>Introduction to Traditional Medicine and Its Importance</a:t>
            </a:r>
            <a:endParaRPr lang="fa-IR" sz="2800" b="1" dirty="0">
              <a:solidFill>
                <a:schemeClr val="accent4">
                  <a:lumMod val="75000"/>
                </a:schemeClr>
              </a:solidFill>
              <a:latin typeface="Times New Roman" panose="02020603050405020304" pitchFamily="18" charset="0"/>
              <a:cs typeface="+mj-cs"/>
            </a:endParaRPr>
          </a:p>
        </p:txBody>
      </p:sp>
      <p:sp>
        <p:nvSpPr>
          <p:cNvPr id="3" name="Rectangle 2"/>
          <p:cNvSpPr/>
          <p:nvPr/>
        </p:nvSpPr>
        <p:spPr>
          <a:xfrm>
            <a:off x="0" y="626251"/>
            <a:ext cx="12192000" cy="5909310"/>
          </a:xfrm>
          <a:prstGeom prst="rect">
            <a:avLst/>
          </a:prstGeom>
        </p:spPr>
        <p:txBody>
          <a:bodyPr wrap="square">
            <a:spAutoFit/>
          </a:bodyPr>
          <a:lstStyle/>
          <a:p>
            <a:pPr algn="just">
              <a:lnSpc>
                <a:spcPct val="150000"/>
              </a:lnSpc>
            </a:pPr>
            <a:r>
              <a:rPr lang="en-US" b="1" dirty="0">
                <a:solidFill>
                  <a:srgbClr val="FF0000"/>
                </a:solidFill>
                <a:latin typeface="Times New Roman" panose="02020603050405020304" pitchFamily="18" charset="0"/>
              </a:rPr>
              <a:t>Definition of Traditional Medicine</a:t>
            </a:r>
            <a:r>
              <a:rPr lang="en-US" dirty="0">
                <a:solidFill>
                  <a:srgbClr val="FF0000"/>
                </a:solidFill>
                <a:latin typeface="Times New Roman" panose="02020603050405020304" pitchFamily="18" charset="0"/>
              </a:rPr>
              <a:t>: </a:t>
            </a:r>
            <a:r>
              <a:rPr lang="en-US" dirty="0">
                <a:latin typeface="Times New Roman" panose="02020603050405020304" pitchFamily="18" charset="0"/>
              </a:rPr>
              <a:t>The "traditional" use of herbal medicines implies a long historical background, which clearly applies to many products available as "traditional herbal medicines." In many developing countries, a large portion of the population relies on traditional healers and their herbal remedies to meet healthcare needs.</a:t>
            </a:r>
          </a:p>
          <a:p>
            <a:pPr algn="just">
              <a:lnSpc>
                <a:spcPct val="150000"/>
              </a:lnSpc>
            </a:pPr>
            <a:r>
              <a:rPr lang="en-US" b="1" dirty="0">
                <a:solidFill>
                  <a:srgbClr val="FF0000"/>
                </a:solidFill>
                <a:latin typeface="Times New Roman" panose="02020603050405020304" pitchFamily="18" charset="0"/>
              </a:rPr>
              <a:t>Historical Significance</a:t>
            </a:r>
            <a:r>
              <a:rPr lang="en-US" dirty="0">
                <a:solidFill>
                  <a:srgbClr val="FF0000"/>
                </a:solidFill>
                <a:latin typeface="Times New Roman" panose="02020603050405020304" pitchFamily="18" charset="0"/>
              </a:rPr>
              <a:t>: </a:t>
            </a:r>
            <a:r>
              <a:rPr lang="en-US" dirty="0">
                <a:latin typeface="Times New Roman" panose="02020603050405020304" pitchFamily="18" charset="0"/>
              </a:rPr>
              <a:t>Although modern medicine may coexist with these traditional practices, herbal medicines have retained their popularity due to historical and cultural reasons. These products have become more commercially available, especially in developed countries. In this modern context, these substances are sometimes used for purposes never contemplated in the traditional healing systems from which they originated. One example is the use of the herb ephedra (Ma Huang) for weight loss or enhancing athletic performance, as noted by Shaw in </a:t>
            </a:r>
            <a:r>
              <a:rPr lang="en-US" dirty="0" smtClean="0">
                <a:latin typeface="Times New Roman" panose="02020603050405020304" pitchFamily="18" charset="0"/>
              </a:rPr>
              <a:t>1998 </a:t>
            </a:r>
            <a:r>
              <a:rPr lang="en-US" sz="1600" b="1" dirty="0" smtClean="0">
                <a:solidFill>
                  <a:schemeClr val="accent1">
                    <a:lumMod val="50000"/>
                  </a:schemeClr>
                </a:solidFill>
                <a:latin typeface="Times New Roman" panose="02020603050405020304" pitchFamily="18" charset="0"/>
              </a:rPr>
              <a:t>(</a:t>
            </a:r>
            <a:r>
              <a:rPr lang="en-US" sz="1600" b="1" dirty="0">
                <a:solidFill>
                  <a:schemeClr val="accent1">
                    <a:lumMod val="50000"/>
                  </a:schemeClr>
                </a:solidFill>
                <a:latin typeface="Times New Roman" panose="02020603050405020304" pitchFamily="18" charset="0"/>
              </a:rPr>
              <a:t>Shaw, 1998</a:t>
            </a:r>
            <a:r>
              <a:rPr lang="en-US" sz="1600" b="1" dirty="0" smtClean="0">
                <a:solidFill>
                  <a:schemeClr val="accent1">
                    <a:lumMod val="50000"/>
                  </a:schemeClr>
                </a:solidFill>
                <a:latin typeface="Times New Roman" panose="02020603050405020304" pitchFamily="18" charset="0"/>
              </a:rPr>
              <a:t>).</a:t>
            </a:r>
            <a:endParaRPr lang="en-US" sz="1600" b="1" dirty="0">
              <a:latin typeface="Times New Roman" panose="02020603050405020304" pitchFamily="18" charset="0"/>
            </a:endParaRPr>
          </a:p>
          <a:p>
            <a:pPr algn="just">
              <a:lnSpc>
                <a:spcPct val="150000"/>
              </a:lnSpc>
            </a:pPr>
            <a:r>
              <a:rPr lang="en-US" b="1" dirty="0">
                <a:solidFill>
                  <a:srgbClr val="FF0000"/>
                </a:solidFill>
                <a:latin typeface="Times New Roman" panose="02020603050405020304" pitchFamily="18" charset="0"/>
              </a:rPr>
              <a:t>History of Herbal Medicine in Europe</a:t>
            </a:r>
            <a:r>
              <a:rPr lang="en-US" dirty="0">
                <a:latin typeface="Times New Roman" panose="02020603050405020304" pitchFamily="18" charset="0"/>
              </a:rPr>
              <a:t>: German experts, led by Hans Rausch, have compiled a general overview of European Traditional Herbal Medicine. This review is based on the historical development documented in written records dating back to approximately 2100 BC, including cuneiform writings and hieroglyphs from Mesopotamian and ancient Egyptian cultures, featuring fixed recipes and indications, leading up to modern </a:t>
            </a:r>
            <a:r>
              <a:rPr lang="en-US" dirty="0" err="1">
                <a:latin typeface="Times New Roman" panose="02020603050405020304" pitchFamily="18" charset="0"/>
              </a:rPr>
              <a:t>phytotherapy</a:t>
            </a:r>
            <a:r>
              <a:rPr lang="en-US" dirty="0">
                <a:latin typeface="Times New Roman" panose="02020603050405020304" pitchFamily="18" charset="0"/>
              </a:rPr>
              <a:t>. Additionally, a list of important training and research centers, organizations, dosage forms, and the evidence base is also presented as general </a:t>
            </a:r>
            <a:r>
              <a:rPr lang="en-US" dirty="0" smtClean="0">
                <a:latin typeface="Times New Roman" panose="02020603050405020304" pitchFamily="18" charset="0"/>
              </a:rPr>
              <a:t>topics </a:t>
            </a:r>
            <a:r>
              <a:rPr lang="en-US" sz="1600" b="1" dirty="0" smtClean="0">
                <a:solidFill>
                  <a:schemeClr val="accent5">
                    <a:lumMod val="50000"/>
                  </a:schemeClr>
                </a:solidFill>
                <a:latin typeface="Times New Roman" panose="02020603050405020304" pitchFamily="18" charset="0"/>
              </a:rPr>
              <a:t>(Rausch etal.,2024).</a:t>
            </a:r>
            <a:endParaRPr lang="en-US" b="1" dirty="0">
              <a:solidFill>
                <a:schemeClr val="accent5">
                  <a:lumMod val="50000"/>
                </a:schemeClr>
              </a:solidFill>
              <a:latin typeface="Times New Roman" panose="02020603050405020304" pitchFamily="18" charset="0"/>
            </a:endParaRPr>
          </a:p>
          <a:p>
            <a:pPr algn="just">
              <a:lnSpc>
                <a:spcPct val="150000"/>
              </a:lnSpc>
            </a:pPr>
            <a:r>
              <a:rPr lang="en-US" dirty="0" smtClean="0">
                <a:latin typeface="Times New Roman" panose="02020603050405020304" pitchFamily="18" charset="0"/>
              </a:rPr>
              <a:t> </a:t>
            </a:r>
            <a:endParaRPr lang="en-US" sz="1600" b="1" dirty="0" smtClean="0">
              <a:solidFill>
                <a:schemeClr val="accent1">
                  <a:lumMod val="50000"/>
                </a:schemeClr>
              </a:solidFill>
              <a:latin typeface="Times New Roman" panose="02020603050405020304" pitchFamily="18" charset="0"/>
            </a:endParaRPr>
          </a:p>
        </p:txBody>
      </p:sp>
      <p:sp>
        <p:nvSpPr>
          <p:cNvPr id="5" name="Rectangle 4"/>
          <p:cNvSpPr/>
          <p:nvPr/>
        </p:nvSpPr>
        <p:spPr>
          <a:xfrm>
            <a:off x="0" y="0"/>
            <a:ext cx="12192000" cy="685799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scene3d>
              <a:camera prst="orthographicFront"/>
              <a:lightRig rig="soft" dir="t">
                <a:rot lat="0" lon="0" rev="15600000"/>
              </a:lightRig>
            </a:scene3d>
            <a:sp3d extrusionH="57150" prstMaterial="softEdge">
              <a:bevelT w="25400" h="38100"/>
            </a:sp3d>
          </a:bodyPr>
          <a:lstStyle/>
          <a:p>
            <a:pPr algn="ctr"/>
            <a:endParaRPr lang="fa-IR" b="1">
              <a:ln/>
              <a:solidFill>
                <a:schemeClr val="accent4"/>
              </a:solidFill>
            </a:endParaRPr>
          </a:p>
        </p:txBody>
      </p:sp>
    </p:spTree>
    <p:extLst>
      <p:ext uri="{BB962C8B-B14F-4D97-AF65-F5344CB8AC3E}">
        <p14:creationId xmlns:p14="http://schemas.microsoft.com/office/powerpoint/2010/main" val="4186992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4210997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1999" cy="6858000"/>
          </a:xfrm>
          <a:prstGeom prst="rect">
            <a:avLst/>
          </a:prstGeom>
        </p:spPr>
      </p:pic>
    </p:spTree>
    <p:extLst>
      <p:ext uri="{BB962C8B-B14F-4D97-AF65-F5344CB8AC3E}">
        <p14:creationId xmlns:p14="http://schemas.microsoft.com/office/powerpoint/2010/main" val="559419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8208135" cy="523220"/>
          </a:xfrm>
          <a:prstGeom prst="rect">
            <a:avLst/>
          </a:prstGeom>
        </p:spPr>
        <p:txBody>
          <a:bodyPr wrap="square">
            <a:spAutoFit/>
          </a:bodyPr>
          <a:lstStyle/>
          <a:p>
            <a:r>
              <a:rPr lang="en-US" sz="2800" b="1" dirty="0" smtClean="0">
                <a:solidFill>
                  <a:schemeClr val="accent4">
                    <a:lumMod val="75000"/>
                  </a:schemeClr>
                </a:solidFill>
                <a:latin typeface="Times New Roman" panose="02020603050405020304" pitchFamily="18" charset="0"/>
              </a:rPr>
              <a:t>New </a:t>
            </a:r>
            <a:r>
              <a:rPr lang="en-US" sz="2800" b="1" dirty="0">
                <a:solidFill>
                  <a:schemeClr val="accent4">
                    <a:lumMod val="75000"/>
                  </a:schemeClr>
                </a:solidFill>
                <a:latin typeface="Times New Roman" panose="02020603050405020304" pitchFamily="18" charset="0"/>
              </a:rPr>
              <a:t>Viruses and Therapeutic Challenges</a:t>
            </a:r>
            <a:endParaRPr lang="fa-IR" sz="2800" b="1" dirty="0">
              <a:solidFill>
                <a:schemeClr val="accent4">
                  <a:lumMod val="75000"/>
                </a:schemeClr>
              </a:solidFill>
              <a:latin typeface="Times New Roman" panose="02020603050405020304" pitchFamily="18" charset="0"/>
            </a:endParaRPr>
          </a:p>
        </p:txBody>
      </p:sp>
      <p:sp>
        <p:nvSpPr>
          <p:cNvPr id="3" name="Rectangle 2"/>
          <p:cNvSpPr/>
          <p:nvPr/>
        </p:nvSpPr>
        <p:spPr>
          <a:xfrm>
            <a:off x="0" y="523220"/>
            <a:ext cx="12192000" cy="6274731"/>
          </a:xfrm>
          <a:prstGeom prst="rect">
            <a:avLst/>
          </a:prstGeom>
        </p:spPr>
        <p:txBody>
          <a:bodyPr wrap="square">
            <a:spAutoFit/>
          </a:bodyPr>
          <a:lstStyle/>
          <a:p>
            <a:pPr algn="just">
              <a:lnSpc>
                <a:spcPct val="150000"/>
              </a:lnSpc>
            </a:pPr>
            <a:r>
              <a:rPr lang="en-US" b="1" dirty="0">
                <a:solidFill>
                  <a:srgbClr val="FF0000"/>
                </a:solidFill>
                <a:latin typeface="Times New Roman" panose="02020603050405020304" pitchFamily="18" charset="0"/>
              </a:rPr>
              <a:t>Challenges Posed by Emerging </a:t>
            </a:r>
            <a:r>
              <a:rPr lang="en-US" b="1" dirty="0" smtClean="0">
                <a:solidFill>
                  <a:srgbClr val="FF0000"/>
                </a:solidFill>
                <a:latin typeface="Times New Roman" panose="02020603050405020304" pitchFamily="18" charset="0"/>
              </a:rPr>
              <a:t>Viruses: </a:t>
            </a:r>
            <a:r>
              <a:rPr lang="en-US" dirty="0" smtClean="0">
                <a:latin typeface="Times New Roman" panose="02020603050405020304" pitchFamily="18" charset="0"/>
              </a:rPr>
              <a:t>Emerging </a:t>
            </a:r>
            <a:r>
              <a:rPr lang="en-US" dirty="0">
                <a:latin typeface="Times New Roman" panose="02020603050405020304" pitchFamily="18" charset="0"/>
              </a:rPr>
              <a:t>viruses like COVID-19 present significant challenges globally due to their rapid spread, the need for swift medical responses, and the persistent threat of new outbreaks. One major issue is the rapid evolution and zoonotic origins of these viruses, as human and animal interactions increase due to changes in land use and climate. The COVID-19 pandemic demonstrated how quickly a virus can spread and overwhelm healthcare systems worldwide, showing the need for more resilient health infrastructure and rapid response </a:t>
            </a:r>
            <a:r>
              <a:rPr lang="en-US" dirty="0" smtClean="0">
                <a:latin typeface="Times New Roman" panose="02020603050405020304" pitchFamily="18" charset="0"/>
              </a:rPr>
              <a:t>mechanisms. Technological </a:t>
            </a:r>
            <a:r>
              <a:rPr lang="en-US" dirty="0">
                <a:latin typeface="Times New Roman" panose="02020603050405020304" pitchFamily="18" charset="0"/>
              </a:rPr>
              <a:t>advancements played a key role during COVID-19, such as genomic sequencing, which allowed scientists to understand the virus’s structure and speed up the development of diagnostic tools and vaccines. However, despite this progress, the pandemic also exposed global disparities in vaccine access and healthcare resources. Vulnerable communities, particularly in lower-income countries, faced higher risks due to unequal healthcare distribution. This inequality underscores the need for collaborative global health frameworks to ensure equitable access to vaccines, treatments, and preventative measures in future outbreaks</a:t>
            </a:r>
            <a:r>
              <a:rPr lang="en-US" dirty="0" smtClean="0">
                <a:latin typeface="Times New Roman" panose="02020603050405020304" pitchFamily="18" charset="0"/>
              </a:rPr>
              <a:t>. Data-driven </a:t>
            </a:r>
            <a:r>
              <a:rPr lang="en-US" dirty="0">
                <a:latin typeface="Times New Roman" panose="02020603050405020304" pitchFamily="18" charset="0"/>
              </a:rPr>
              <a:t>technologies, including artificial intelligence and real-time analytics, have transformed outbreak tracking and management. During COVID-19, these tools helped identify hotspots and predict disease trends. Leveraging these technologies for emerging diseases can improve early detection and intervention strategies, enhancing preparedness and responsiveness. Experts highlight the necessity for integrated approaches combining biomedical science, public health initiatives, and international cooperation to create a resilient global response framework for future pandemics </a:t>
            </a:r>
            <a:r>
              <a:rPr lang="en-US" sz="1600" b="1" dirty="0">
                <a:solidFill>
                  <a:srgbClr val="0070C0"/>
                </a:solidFill>
                <a:latin typeface="Times New Roman" panose="02020603050405020304" pitchFamily="18" charset="0"/>
              </a:rPr>
              <a:t>(Harvard T.H. Chan School of Public Health, 2024; </a:t>
            </a:r>
            <a:r>
              <a:rPr lang="en-US" sz="1600" b="1" dirty="0" err="1">
                <a:solidFill>
                  <a:srgbClr val="0070C0"/>
                </a:solidFill>
                <a:latin typeface="Times New Roman" panose="02020603050405020304" pitchFamily="18" charset="0"/>
              </a:rPr>
              <a:t>Hilaris</a:t>
            </a:r>
            <a:r>
              <a:rPr lang="en-US" sz="1600" b="1" dirty="0">
                <a:solidFill>
                  <a:srgbClr val="0070C0"/>
                </a:solidFill>
                <a:latin typeface="Times New Roman" panose="02020603050405020304" pitchFamily="18" charset="0"/>
              </a:rPr>
              <a:t> Publisher, </a:t>
            </a:r>
            <a:r>
              <a:rPr lang="en-US" sz="1600" b="1" dirty="0" smtClean="0">
                <a:solidFill>
                  <a:srgbClr val="0070C0"/>
                </a:solidFill>
                <a:latin typeface="Times New Roman" panose="02020603050405020304" pitchFamily="18" charset="0"/>
              </a:rPr>
              <a:t>2024).</a:t>
            </a:r>
            <a:endParaRPr lang="fa-IR" b="1" dirty="0">
              <a:solidFill>
                <a:srgbClr val="0070C0"/>
              </a:solidFill>
              <a:latin typeface="Times New Roman" panose="02020603050405020304" pitchFamily="18" charset="0"/>
            </a:endParaRPr>
          </a:p>
        </p:txBody>
      </p:sp>
    </p:spTree>
    <p:extLst>
      <p:ext uri="{BB962C8B-B14F-4D97-AF65-F5344CB8AC3E}">
        <p14:creationId xmlns:p14="http://schemas.microsoft.com/office/powerpoint/2010/main" val="4213712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480620" cy="523220"/>
          </a:xfrm>
          <a:prstGeom prst="rect">
            <a:avLst/>
          </a:prstGeom>
        </p:spPr>
        <p:txBody>
          <a:bodyPr wrap="none">
            <a:spAutoFit/>
          </a:bodyPr>
          <a:lstStyle/>
          <a:p>
            <a:r>
              <a:rPr lang="en-US" sz="2800" b="1" dirty="0">
                <a:solidFill>
                  <a:schemeClr val="accent4">
                    <a:lumMod val="75000"/>
                  </a:schemeClr>
                </a:solidFill>
                <a:latin typeface="Times New Roman" panose="02020603050405020304" pitchFamily="18" charset="0"/>
              </a:rPr>
              <a:t>New Viruses and Therapeutic Challenges</a:t>
            </a:r>
          </a:p>
        </p:txBody>
      </p:sp>
      <p:sp>
        <p:nvSpPr>
          <p:cNvPr id="4" name="Rectangle 3"/>
          <p:cNvSpPr/>
          <p:nvPr/>
        </p:nvSpPr>
        <p:spPr>
          <a:xfrm>
            <a:off x="137375" y="1218679"/>
            <a:ext cx="12054625" cy="4197239"/>
          </a:xfrm>
          <a:prstGeom prst="rect">
            <a:avLst/>
          </a:prstGeom>
        </p:spPr>
        <p:txBody>
          <a:bodyPr wrap="square">
            <a:spAutoFit/>
          </a:bodyPr>
          <a:lstStyle/>
          <a:p>
            <a:pPr algn="just">
              <a:lnSpc>
                <a:spcPct val="150000"/>
              </a:lnSpc>
            </a:pPr>
            <a:r>
              <a:rPr lang="en-US" dirty="0">
                <a:latin typeface="Times New Roman" panose="02020603050405020304" pitchFamily="18" charset="0"/>
              </a:rPr>
              <a:t>In recent years, traditional medicine has gained substantial attention for its role in supporting immune health and enhancing the efficacy of modern treatments. Practices such as Traditional Chinese Medicine (TCM), Ayurveda, and Native American healing traditions incorporate herbal medicines and lifestyle adjustments that work to restore balance in the body, thus supporting immunity and overall well-being. For example, TCM uses herbs like </a:t>
            </a:r>
            <a:r>
              <a:rPr lang="en-US" dirty="0" smtClean="0">
                <a:latin typeface="Times New Roman" panose="02020603050405020304" pitchFamily="18" charset="0"/>
              </a:rPr>
              <a:t>astragal us </a:t>
            </a:r>
            <a:r>
              <a:rPr lang="en-US" dirty="0">
                <a:latin typeface="Times New Roman" panose="02020603050405020304" pitchFamily="18" charset="0"/>
              </a:rPr>
              <a:t>and ginseng, which are valued for their immune-boosting and anti-inflammatory properties. Studies suggest that these herbs, along with treatments like acupuncture, can improve the body's natural defenses and help in managing chronic ailments </a:t>
            </a:r>
            <a:r>
              <a:rPr lang="en-US" sz="1600" b="1" dirty="0">
                <a:solidFill>
                  <a:srgbClr val="0070C0"/>
                </a:solidFill>
                <a:latin typeface="Times New Roman" panose="02020603050405020304" pitchFamily="18" charset="0"/>
              </a:rPr>
              <a:t>(Xiahe Publishing, 2024</a:t>
            </a:r>
            <a:r>
              <a:rPr lang="en-US" sz="1600" b="1" dirty="0" smtClean="0">
                <a:solidFill>
                  <a:srgbClr val="0070C0"/>
                </a:solidFill>
                <a:latin typeface="Times New Roman" panose="02020603050405020304" pitchFamily="18" charset="0"/>
              </a:rPr>
              <a:t>). </a:t>
            </a:r>
            <a:r>
              <a:rPr lang="en-US" dirty="0" smtClean="0">
                <a:latin typeface="Times New Roman" panose="02020603050405020304" pitchFamily="18" charset="0"/>
              </a:rPr>
              <a:t>Ayurveda</a:t>
            </a:r>
            <a:r>
              <a:rPr lang="en-US" dirty="0">
                <a:latin typeface="Times New Roman" panose="02020603050405020304" pitchFamily="18" charset="0"/>
              </a:rPr>
              <a:t>, with a long history of emphasizing harmony between body and mind, employs herbal treatments and dietary recommendations tailored to individual body types, aiming to strengthen resilience against infections and reduce disease symptoms. Herbs like turmeric and </a:t>
            </a:r>
            <a:r>
              <a:rPr lang="en-US" dirty="0" err="1">
                <a:latin typeface="Times New Roman" panose="02020603050405020304" pitchFamily="18" charset="0"/>
              </a:rPr>
              <a:t>triphala</a:t>
            </a:r>
            <a:r>
              <a:rPr lang="en-US" dirty="0">
                <a:latin typeface="Times New Roman" panose="02020603050405020304" pitchFamily="18" charset="0"/>
              </a:rPr>
              <a:t>, widely used in </a:t>
            </a:r>
            <a:r>
              <a:rPr lang="en-US" dirty="0" smtClean="0">
                <a:latin typeface="Times New Roman" panose="02020603050405020304" pitchFamily="18" charset="0"/>
              </a:rPr>
              <a:t>Ayurveda </a:t>
            </a:r>
            <a:r>
              <a:rPr lang="en-US" dirty="0">
                <a:latin typeface="Times New Roman" panose="02020603050405020304" pitchFamily="18" charset="0"/>
              </a:rPr>
              <a:t>medicine, have been recognized for their anti-inflammatory and antioxidant effects, which may protect against cellular damage and support immune health </a:t>
            </a:r>
            <a:r>
              <a:rPr lang="en-US" sz="1600" b="1" dirty="0">
                <a:solidFill>
                  <a:srgbClr val="0070C0"/>
                </a:solidFill>
                <a:latin typeface="Times New Roman" panose="02020603050405020304" pitchFamily="18" charset="0"/>
              </a:rPr>
              <a:t>(WHO, 2024</a:t>
            </a:r>
            <a:r>
              <a:rPr lang="en-US" sz="1600" b="1" dirty="0" smtClean="0">
                <a:solidFill>
                  <a:srgbClr val="0070C0"/>
                </a:solidFill>
                <a:latin typeface="Times New Roman" panose="02020603050405020304" pitchFamily="18" charset="0"/>
              </a:rPr>
              <a:t>).</a:t>
            </a:r>
            <a:r>
              <a:rPr lang="en-US" dirty="0" smtClean="0">
                <a:latin typeface="Times New Roman" panose="02020603050405020304" pitchFamily="18" charset="0"/>
              </a:rPr>
              <a:t>.</a:t>
            </a:r>
            <a:endParaRPr lang="fa-IR" dirty="0">
              <a:latin typeface="Times New Roman" panose="02020603050405020304" pitchFamily="18" charset="0"/>
            </a:endParaRPr>
          </a:p>
        </p:txBody>
      </p:sp>
      <p:sp>
        <p:nvSpPr>
          <p:cNvPr id="5" name="Rectangle 4"/>
          <p:cNvSpPr/>
          <p:nvPr/>
        </p:nvSpPr>
        <p:spPr>
          <a:xfrm>
            <a:off x="137375" y="849347"/>
            <a:ext cx="4934684" cy="400110"/>
          </a:xfrm>
          <a:prstGeom prst="rect">
            <a:avLst/>
          </a:prstGeom>
        </p:spPr>
        <p:txBody>
          <a:bodyPr wrap="none">
            <a:spAutoFit/>
          </a:bodyPr>
          <a:lstStyle/>
          <a:p>
            <a:r>
              <a:rPr lang="en-US" sz="2000" b="1" dirty="0">
                <a:solidFill>
                  <a:srgbClr val="FF0000"/>
                </a:solidFill>
                <a:latin typeface="Times New Roman" panose="02020603050405020304" pitchFamily="18" charset="0"/>
              </a:rPr>
              <a:t>The Challenges Posed by Emerging Viruses</a:t>
            </a:r>
            <a:endParaRPr lang="fa-IR" sz="2000" b="1"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2032549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834" y="700242"/>
            <a:ext cx="12050332" cy="5909310"/>
          </a:xfrm>
          <a:prstGeom prst="rect">
            <a:avLst/>
          </a:prstGeom>
        </p:spPr>
        <p:txBody>
          <a:bodyPr wrap="square">
            <a:spAutoFit/>
          </a:bodyPr>
          <a:lstStyle/>
          <a:p>
            <a:pPr algn="just">
              <a:lnSpc>
                <a:spcPct val="150000"/>
              </a:lnSpc>
            </a:pPr>
            <a:r>
              <a:rPr lang="en-US" b="1" dirty="0">
                <a:solidFill>
                  <a:srgbClr val="FF0000"/>
                </a:solidFill>
                <a:latin typeface="Times New Roman" panose="02020603050405020304" pitchFamily="18" charset="0"/>
              </a:rPr>
              <a:t>The Challenges Posed by Emerging Viruses</a:t>
            </a:r>
          </a:p>
          <a:p>
            <a:pPr algn="just">
              <a:lnSpc>
                <a:spcPct val="150000"/>
              </a:lnSpc>
            </a:pPr>
            <a:r>
              <a:rPr lang="en-US" dirty="0" smtClean="0">
                <a:latin typeface="Times New Roman" panose="02020603050405020304" pitchFamily="18" charset="0"/>
              </a:rPr>
              <a:t>These </a:t>
            </a:r>
            <a:r>
              <a:rPr lang="en-US" dirty="0">
                <a:latin typeface="Times New Roman" panose="02020603050405020304" pitchFamily="18" charset="0"/>
              </a:rPr>
              <a:t>traditional approaches not only complement Western medicine but also address health holistically. The World Health Organization (WHO) supports integrating traditional medicine into healthcare systems, as it can play a significant role in both preventive care and managing chronic conditions. Research is actively exploring the integration of these therapies to enhance immunity and provide cost-effective healthcare solutions, particularly in underserved areas </a:t>
            </a:r>
            <a:r>
              <a:rPr lang="en-US" sz="1600" b="1" dirty="0">
                <a:solidFill>
                  <a:srgbClr val="0070C0"/>
                </a:solidFill>
                <a:latin typeface="Times New Roman" panose="02020603050405020304" pitchFamily="18" charset="0"/>
              </a:rPr>
              <a:t>(WHO, 2024). </a:t>
            </a:r>
            <a:r>
              <a:rPr lang="en-US" dirty="0">
                <a:latin typeface="Times New Roman" panose="02020603050405020304" pitchFamily="18" charset="0"/>
              </a:rPr>
              <a:t>Thus, traditional medicine serves as an effective complement to conventional treatments, contributing to the holistic approach to health and reinforcing the immune system’s </a:t>
            </a:r>
            <a:r>
              <a:rPr lang="en-US" dirty="0" smtClean="0">
                <a:latin typeface="Times New Roman" panose="02020603050405020304" pitchFamily="18" charset="0"/>
              </a:rPr>
              <a:t>capabilities.</a:t>
            </a:r>
          </a:p>
          <a:p>
            <a:pPr algn="just">
              <a:lnSpc>
                <a:spcPct val="150000"/>
              </a:lnSpc>
            </a:pPr>
            <a:r>
              <a:rPr lang="en-US" b="1" dirty="0">
                <a:solidFill>
                  <a:srgbClr val="FF0000"/>
                </a:solidFill>
                <a:latin typeface="Times New Roman" panose="02020603050405020304" pitchFamily="18" charset="0"/>
              </a:rPr>
              <a:t>The Role of Traditional Medicine as a Complementary </a:t>
            </a:r>
            <a:r>
              <a:rPr lang="en-US" b="1" dirty="0" smtClean="0">
                <a:solidFill>
                  <a:srgbClr val="FF0000"/>
                </a:solidFill>
                <a:latin typeface="Times New Roman" panose="02020603050405020304" pitchFamily="18" charset="0"/>
              </a:rPr>
              <a:t>Therapy</a:t>
            </a:r>
          </a:p>
          <a:p>
            <a:pPr algn="just">
              <a:lnSpc>
                <a:spcPct val="150000"/>
              </a:lnSpc>
            </a:pPr>
            <a:r>
              <a:rPr lang="en-US" dirty="0" smtClean="0">
                <a:latin typeface="Times New Roman" panose="02020603050405020304" pitchFamily="18" charset="0"/>
              </a:rPr>
              <a:t>In </a:t>
            </a:r>
            <a:r>
              <a:rPr lang="en-US" dirty="0">
                <a:latin typeface="Times New Roman" panose="02020603050405020304" pitchFamily="18" charset="0"/>
              </a:rPr>
              <a:t>response to the ongoing challenges posed by emerging viruses, traditional medicine has gained renewed interest as a complementary approach to managing symptoms and enhancing immune function. With the advent of unpredictable viral outbreaks, including recent pandemics, healthcare practitioners and researchers have increasingly explored the benefits of herbal and alternative therapies to support immune resilience and alleviate symptoms alongside conventional treatments. Here, we outline the potential roles of traditional medicine in this context, examining specific plant-based therapies and their effects on immunity and symptom relief, supported by research-based sources.</a:t>
            </a:r>
            <a:endParaRPr lang="fa-IR" dirty="0">
              <a:latin typeface="Times New Roman" panose="02020603050405020304" pitchFamily="18" charset="0"/>
            </a:endParaRPr>
          </a:p>
        </p:txBody>
      </p:sp>
      <p:sp>
        <p:nvSpPr>
          <p:cNvPr id="3" name="Rectangle 2"/>
          <p:cNvSpPr/>
          <p:nvPr/>
        </p:nvSpPr>
        <p:spPr>
          <a:xfrm>
            <a:off x="70834" y="0"/>
            <a:ext cx="8223160" cy="523220"/>
          </a:xfrm>
          <a:prstGeom prst="rect">
            <a:avLst/>
          </a:prstGeom>
        </p:spPr>
        <p:txBody>
          <a:bodyPr wrap="square">
            <a:spAutoFit/>
          </a:bodyPr>
          <a:lstStyle/>
          <a:p>
            <a:pPr lvl="0"/>
            <a:r>
              <a:rPr lang="en-US" sz="2800" b="1" dirty="0">
                <a:solidFill>
                  <a:srgbClr val="FFC000">
                    <a:lumMod val="75000"/>
                  </a:srgbClr>
                </a:solidFill>
                <a:latin typeface="Times New Roman" panose="02020603050405020304" pitchFamily="18" charset="0"/>
              </a:rPr>
              <a:t>New Viruses and Therapeutic Challenges</a:t>
            </a:r>
          </a:p>
        </p:txBody>
      </p:sp>
    </p:spTree>
    <p:extLst>
      <p:ext uri="{BB962C8B-B14F-4D97-AF65-F5344CB8AC3E}">
        <p14:creationId xmlns:p14="http://schemas.microsoft.com/office/powerpoint/2010/main" val="247956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90530"/>
            <a:ext cx="12192000" cy="5493812"/>
          </a:xfrm>
          <a:prstGeom prst="rect">
            <a:avLst/>
          </a:prstGeom>
        </p:spPr>
        <p:txBody>
          <a:bodyPr wrap="square">
            <a:spAutoFit/>
          </a:bodyPr>
          <a:lstStyle/>
          <a:p>
            <a:pPr algn="just">
              <a:lnSpc>
                <a:spcPct val="150000"/>
              </a:lnSpc>
            </a:pPr>
            <a:r>
              <a:rPr lang="en-US" b="1" dirty="0">
                <a:solidFill>
                  <a:srgbClr val="FF0000"/>
                </a:solidFill>
                <a:latin typeface="Times New Roman" panose="02020603050405020304" pitchFamily="18" charset="0"/>
              </a:rPr>
              <a:t>Immune System </a:t>
            </a:r>
            <a:r>
              <a:rPr lang="en-US" b="1" dirty="0" smtClean="0">
                <a:solidFill>
                  <a:srgbClr val="FF0000"/>
                </a:solidFill>
                <a:latin typeface="Times New Roman" panose="02020603050405020304" pitchFamily="18" charset="0"/>
              </a:rPr>
              <a:t>Support: </a:t>
            </a:r>
          </a:p>
          <a:p>
            <a:pPr algn="just">
              <a:lnSpc>
                <a:spcPct val="150000"/>
              </a:lnSpc>
            </a:pPr>
            <a:r>
              <a:rPr lang="en-US" dirty="0" smtClean="0">
                <a:latin typeface="Times New Roman" panose="02020603050405020304" pitchFamily="18" charset="0"/>
              </a:rPr>
              <a:t>Traditional </a:t>
            </a:r>
            <a:r>
              <a:rPr lang="en-US" dirty="0">
                <a:latin typeface="Times New Roman" panose="02020603050405020304" pitchFamily="18" charset="0"/>
              </a:rPr>
              <a:t>medicine often emphasizes the role of herbs and natural supplements to strengthen immune defenses, a valuable strategy in the face of viral threats. For instance, </a:t>
            </a:r>
            <a:r>
              <a:rPr lang="en-US" i="1" dirty="0">
                <a:latin typeface="Times New Roman" panose="02020603050405020304" pitchFamily="18" charset="0"/>
              </a:rPr>
              <a:t>Echinacea </a:t>
            </a:r>
            <a:r>
              <a:rPr lang="en-US" i="1" dirty="0" err="1">
                <a:latin typeface="Times New Roman" panose="02020603050405020304" pitchFamily="18" charset="0"/>
              </a:rPr>
              <a:t>purpurea</a:t>
            </a:r>
            <a:r>
              <a:rPr lang="en-US" dirty="0">
                <a:latin typeface="Times New Roman" panose="02020603050405020304" pitchFamily="18" charset="0"/>
              </a:rPr>
              <a:t>, commonly used in Western herbal medicine, has demonstrated immune-boosting properties that may reduce the duration and severity of viral infections, including respiratory viruses </a:t>
            </a:r>
            <a:r>
              <a:rPr lang="en-US" sz="1600" b="1" dirty="0">
                <a:solidFill>
                  <a:srgbClr val="0070C0"/>
                </a:solidFill>
                <a:latin typeface="Times New Roman" panose="02020603050405020304" pitchFamily="18" charset="0"/>
              </a:rPr>
              <a:t>(Shah et al., 2007). </a:t>
            </a:r>
            <a:r>
              <a:rPr lang="en-US" dirty="0">
                <a:latin typeface="Times New Roman" panose="02020603050405020304" pitchFamily="18" charset="0"/>
              </a:rPr>
              <a:t>Similarly, </a:t>
            </a:r>
            <a:r>
              <a:rPr lang="en-US" dirty="0" err="1">
                <a:latin typeface="Times New Roman" panose="02020603050405020304" pitchFamily="18" charset="0"/>
              </a:rPr>
              <a:t>adaptogenic</a:t>
            </a:r>
            <a:r>
              <a:rPr lang="en-US" dirty="0">
                <a:latin typeface="Times New Roman" panose="02020603050405020304" pitchFamily="18" charset="0"/>
              </a:rPr>
              <a:t> herbs like </a:t>
            </a:r>
            <a:r>
              <a:rPr lang="en-US" i="1" dirty="0" err="1">
                <a:latin typeface="Times New Roman" panose="02020603050405020304" pitchFamily="18" charset="0"/>
              </a:rPr>
              <a:t>Withania</a:t>
            </a:r>
            <a:r>
              <a:rPr lang="en-US" i="1" dirty="0">
                <a:latin typeface="Times New Roman" panose="02020603050405020304" pitchFamily="18" charset="0"/>
              </a:rPr>
              <a:t> </a:t>
            </a:r>
            <a:r>
              <a:rPr lang="en-US" i="1" dirty="0" err="1">
                <a:latin typeface="Times New Roman" panose="02020603050405020304" pitchFamily="18" charset="0"/>
              </a:rPr>
              <a:t>somnifera</a:t>
            </a:r>
            <a:r>
              <a:rPr lang="en-US" i="1" dirty="0">
                <a:latin typeface="Times New Roman" panose="02020603050405020304" pitchFamily="18" charset="0"/>
              </a:rPr>
              <a:t> </a:t>
            </a:r>
            <a:r>
              <a:rPr lang="en-US" dirty="0">
                <a:latin typeface="Times New Roman" panose="02020603050405020304" pitchFamily="18" charset="0"/>
              </a:rPr>
              <a:t>(</a:t>
            </a:r>
            <a:r>
              <a:rPr lang="en-US" dirty="0" err="1">
                <a:latin typeface="Times New Roman" panose="02020603050405020304" pitchFamily="18" charset="0"/>
              </a:rPr>
              <a:t>Ashwagandha</a:t>
            </a:r>
            <a:r>
              <a:rPr lang="en-US" dirty="0">
                <a:latin typeface="Times New Roman" panose="02020603050405020304" pitchFamily="18" charset="0"/>
              </a:rPr>
              <a:t>) and </a:t>
            </a:r>
            <a:r>
              <a:rPr lang="en-US" i="1" dirty="0" err="1">
                <a:latin typeface="Times New Roman" panose="02020603050405020304" pitchFamily="18" charset="0"/>
              </a:rPr>
              <a:t>Panax</a:t>
            </a:r>
            <a:r>
              <a:rPr lang="en-US" i="1" dirty="0">
                <a:latin typeface="Times New Roman" panose="02020603050405020304" pitchFamily="18" charset="0"/>
              </a:rPr>
              <a:t> ginseng </a:t>
            </a:r>
            <a:r>
              <a:rPr lang="en-US" dirty="0">
                <a:latin typeface="Times New Roman" panose="02020603050405020304" pitchFamily="18" charset="0"/>
              </a:rPr>
              <a:t>have been found to modulate immune responses, reduce stress-related immune suppression, and improve the body’s resistance to infection (Kumar et al., 2019</a:t>
            </a:r>
            <a:r>
              <a:rPr lang="en-US" dirty="0" smtClean="0">
                <a:latin typeface="Times New Roman" panose="02020603050405020304" pitchFamily="18" charset="0"/>
              </a:rPr>
              <a:t>).</a:t>
            </a:r>
          </a:p>
          <a:p>
            <a:pPr algn="just">
              <a:lnSpc>
                <a:spcPct val="150000"/>
              </a:lnSpc>
            </a:pPr>
            <a:r>
              <a:rPr lang="en-US" b="1" dirty="0">
                <a:solidFill>
                  <a:srgbClr val="FF0000"/>
                </a:solidFill>
                <a:latin typeface="Times New Roman" panose="02020603050405020304" pitchFamily="18" charset="0"/>
              </a:rPr>
              <a:t>Symptom Management and </a:t>
            </a:r>
            <a:r>
              <a:rPr lang="en-US" b="1" dirty="0" smtClean="0">
                <a:solidFill>
                  <a:srgbClr val="FF0000"/>
                </a:solidFill>
                <a:latin typeface="Times New Roman" panose="02020603050405020304" pitchFamily="18" charset="0"/>
              </a:rPr>
              <a:t>Relief:</a:t>
            </a:r>
          </a:p>
          <a:p>
            <a:pPr algn="just">
              <a:lnSpc>
                <a:spcPct val="150000"/>
              </a:lnSpc>
            </a:pPr>
            <a:r>
              <a:rPr lang="en-US" dirty="0" smtClean="0">
                <a:latin typeface="Times New Roman" panose="02020603050405020304" pitchFamily="18" charset="0"/>
              </a:rPr>
              <a:t>Herbal </a:t>
            </a:r>
            <a:r>
              <a:rPr lang="en-US" dirty="0">
                <a:latin typeface="Times New Roman" panose="02020603050405020304" pitchFamily="18" charset="0"/>
              </a:rPr>
              <a:t>treatments offer symptom relief for many viral infections, often with fewer side effects than pharmaceuticals. Ginger (</a:t>
            </a:r>
            <a:r>
              <a:rPr lang="en-US" i="1" dirty="0" err="1">
                <a:latin typeface="Times New Roman" panose="02020603050405020304" pitchFamily="18" charset="0"/>
              </a:rPr>
              <a:t>Zingiber</a:t>
            </a:r>
            <a:r>
              <a:rPr lang="en-US" i="1" dirty="0">
                <a:latin typeface="Times New Roman" panose="02020603050405020304" pitchFamily="18" charset="0"/>
              </a:rPr>
              <a:t> </a:t>
            </a:r>
            <a:r>
              <a:rPr lang="en-US" i="1" dirty="0" err="1">
                <a:latin typeface="Times New Roman" panose="02020603050405020304" pitchFamily="18" charset="0"/>
              </a:rPr>
              <a:t>officinale</a:t>
            </a:r>
            <a:r>
              <a:rPr lang="en-US" dirty="0">
                <a:latin typeface="Times New Roman" panose="02020603050405020304" pitchFamily="18" charset="0"/>
              </a:rPr>
              <a:t>) is known for its anti-inflammatory and antiviral properties, which may help alleviate symptoms such as sore throat, fever, and inflammation associated with viral infections </a:t>
            </a:r>
            <a:r>
              <a:rPr lang="en-US" sz="1600" b="1" dirty="0">
                <a:solidFill>
                  <a:srgbClr val="0070C0"/>
                </a:solidFill>
                <a:latin typeface="Times New Roman" panose="02020603050405020304" pitchFamily="18" charset="0"/>
              </a:rPr>
              <a:t>(Rashid et al., 2021). </a:t>
            </a:r>
            <a:r>
              <a:rPr lang="en-US" dirty="0">
                <a:latin typeface="Times New Roman" panose="02020603050405020304" pitchFamily="18" charset="0"/>
              </a:rPr>
              <a:t>Similarly, elderberry (</a:t>
            </a:r>
            <a:r>
              <a:rPr lang="en-US" i="1" dirty="0" err="1">
                <a:latin typeface="Times New Roman" panose="02020603050405020304" pitchFamily="18" charset="0"/>
              </a:rPr>
              <a:t>Sambucus</a:t>
            </a:r>
            <a:r>
              <a:rPr lang="en-US" i="1" dirty="0">
                <a:latin typeface="Times New Roman" panose="02020603050405020304" pitchFamily="18" charset="0"/>
              </a:rPr>
              <a:t> </a:t>
            </a:r>
            <a:r>
              <a:rPr lang="en-US" i="1" dirty="0" err="1">
                <a:latin typeface="Times New Roman" panose="02020603050405020304" pitchFamily="18" charset="0"/>
              </a:rPr>
              <a:t>nigra</a:t>
            </a:r>
            <a:r>
              <a:rPr lang="en-US" dirty="0">
                <a:latin typeface="Times New Roman" panose="02020603050405020304" pitchFamily="18" charset="0"/>
              </a:rPr>
              <a:t>) is another traditional remedy that has been studied for its antiviral properties and effectiveness in reducing symptoms of respiratory illnesses </a:t>
            </a:r>
            <a:r>
              <a:rPr lang="en-US" sz="1600" b="1" dirty="0">
                <a:solidFill>
                  <a:srgbClr val="0070C0"/>
                </a:solidFill>
                <a:latin typeface="Times New Roman" panose="02020603050405020304" pitchFamily="18" charset="0"/>
              </a:rPr>
              <a:t>(</a:t>
            </a:r>
            <a:r>
              <a:rPr lang="en-US" sz="1600" b="1" dirty="0" err="1">
                <a:solidFill>
                  <a:srgbClr val="0070C0"/>
                </a:solidFill>
                <a:latin typeface="Times New Roman" panose="02020603050405020304" pitchFamily="18" charset="0"/>
              </a:rPr>
              <a:t>Zakay-Rones</a:t>
            </a:r>
            <a:r>
              <a:rPr lang="en-US" sz="1600" b="1" dirty="0">
                <a:solidFill>
                  <a:srgbClr val="0070C0"/>
                </a:solidFill>
                <a:latin typeface="Times New Roman" panose="02020603050405020304" pitchFamily="18" charset="0"/>
              </a:rPr>
              <a:t> et al., 2004).</a:t>
            </a:r>
            <a:endParaRPr lang="fa-IR" sz="1600" b="1" dirty="0">
              <a:solidFill>
                <a:srgbClr val="0070C0"/>
              </a:solidFill>
              <a:latin typeface="Times New Roman" panose="02020603050405020304" pitchFamily="18" charset="0"/>
            </a:endParaRPr>
          </a:p>
        </p:txBody>
      </p:sp>
      <p:sp>
        <p:nvSpPr>
          <p:cNvPr id="3" name="Rectangle 2"/>
          <p:cNvSpPr/>
          <p:nvPr/>
        </p:nvSpPr>
        <p:spPr>
          <a:xfrm>
            <a:off x="0" y="0"/>
            <a:ext cx="7808891" cy="523220"/>
          </a:xfrm>
          <a:prstGeom prst="rect">
            <a:avLst/>
          </a:prstGeom>
        </p:spPr>
        <p:txBody>
          <a:bodyPr wrap="square">
            <a:spAutoFit/>
          </a:bodyPr>
          <a:lstStyle/>
          <a:p>
            <a:pPr lvl="0"/>
            <a:r>
              <a:rPr lang="en-US" sz="2800" b="1" dirty="0">
                <a:solidFill>
                  <a:srgbClr val="FFC000">
                    <a:lumMod val="75000"/>
                  </a:srgbClr>
                </a:solidFill>
                <a:latin typeface="Times New Roman" panose="02020603050405020304" pitchFamily="18" charset="0"/>
              </a:rPr>
              <a:t>New Viruses and Therapeutic Challenges</a:t>
            </a:r>
          </a:p>
        </p:txBody>
      </p:sp>
    </p:spTree>
    <p:extLst>
      <p:ext uri="{BB962C8B-B14F-4D97-AF65-F5344CB8AC3E}">
        <p14:creationId xmlns:p14="http://schemas.microsoft.com/office/powerpoint/2010/main" val="22039881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11324</TotalTime>
  <Words>3157</Words>
  <Application>Microsoft Office PowerPoint</Application>
  <PresentationFormat>Widescreen</PresentationFormat>
  <Paragraphs>77</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padideh1</dc:creator>
  <cp:lastModifiedBy>padideh1</cp:lastModifiedBy>
  <cp:revision>50</cp:revision>
  <dcterms:created xsi:type="dcterms:W3CDTF">2024-10-22T19:39:34Z</dcterms:created>
  <dcterms:modified xsi:type="dcterms:W3CDTF">2024-11-08T07:20:50Z</dcterms:modified>
</cp:coreProperties>
</file>